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60" r:id="rId5"/>
    <p:sldId id="266" r:id="rId6"/>
    <p:sldId id="269" r:id="rId7"/>
    <p:sldId id="272" r:id="rId8"/>
    <p:sldId id="273" r:id="rId9"/>
    <p:sldId id="271" r:id="rId10"/>
    <p:sldId id="274" r:id="rId11"/>
    <p:sldId id="275" r:id="rId12"/>
    <p:sldId id="263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2" autoAdjust="0"/>
    <p:restoredTop sz="94660"/>
  </p:normalViewPr>
  <p:slideViewPr>
    <p:cSldViewPr snapToGrid="0">
      <p:cViewPr varScale="1">
        <p:scale>
          <a:sx n="85" d="100"/>
          <a:sy n="85" d="100"/>
        </p:scale>
        <p:origin x="6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4ED6-B4A5-4B9D-AC0D-CF2416AA5BCB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C900B30-C717-444A-A5AC-821582D78A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556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4ED6-B4A5-4B9D-AC0D-CF2416AA5BCB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0B30-C717-444A-A5AC-821582D78A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487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4ED6-B4A5-4B9D-AC0D-CF2416AA5BCB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C900B30-C717-444A-A5AC-821582D78A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389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4ED6-B4A5-4B9D-AC0D-CF2416AA5BCB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C900B30-C717-444A-A5AC-821582D78A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988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4ED6-B4A5-4B9D-AC0D-CF2416AA5BCB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C900B30-C717-444A-A5AC-821582D78A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489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4ED6-B4A5-4B9D-AC0D-CF2416AA5BCB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0B30-C717-444A-A5AC-821582D78A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810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4ED6-B4A5-4B9D-AC0D-CF2416AA5BCB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0B30-C717-444A-A5AC-821582D78A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762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4ED6-B4A5-4B9D-AC0D-CF2416AA5BCB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0B30-C717-444A-A5AC-821582D78A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839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4ED6-B4A5-4B9D-AC0D-CF2416AA5BCB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C900B30-C717-444A-A5AC-821582D78A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74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4ED6-B4A5-4B9D-AC0D-CF2416AA5BCB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C900B30-C717-444A-A5AC-821582D78A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253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4ED6-B4A5-4B9D-AC0D-CF2416AA5BCB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C900B30-C717-444A-A5AC-821582D78A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9301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4ED6-B4A5-4B9D-AC0D-CF2416AA5BCB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C900B30-C717-444A-A5AC-821582D78A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17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4ED6-B4A5-4B9D-AC0D-CF2416AA5BCB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C900B30-C717-444A-A5AC-821582D78A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2908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4ED6-B4A5-4B9D-AC0D-CF2416AA5BCB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C900B30-C717-444A-A5AC-821582D78A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10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4ED6-B4A5-4B9D-AC0D-CF2416AA5BCB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0B30-C717-444A-A5AC-821582D78A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073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4ED6-B4A5-4B9D-AC0D-CF2416AA5BCB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0B30-C717-444A-A5AC-821582D78A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962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C4ED6-B4A5-4B9D-AC0D-CF2416AA5BCB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C900B30-C717-444A-A5AC-821582D78A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30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9883" y="1681843"/>
            <a:ext cx="9477602" cy="1894693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Моя железнодорожная профессия «дежурный по станции»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2957690" y="5216887"/>
            <a:ext cx="11618596" cy="860400"/>
          </a:xfrm>
        </p:spPr>
        <p:txBody>
          <a:bodyPr>
            <a:normAutofit fontScale="32500" lnSpcReduction="20000"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Составители: </a:t>
            </a:r>
          </a:p>
          <a:p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родители  5 </a:t>
            </a:r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параллели Лицея № 36 ОАО «РЖД»:</a:t>
            </a:r>
          </a:p>
          <a:p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Мещерякова Дарья Михайловна ; Трофимова Наталья  Сергеевна (5 Б класс)</a:t>
            </a:r>
            <a:endParaRPr lang="en-US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598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6671" y="817779"/>
            <a:ext cx="10377940" cy="146880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FF0000"/>
                </a:solidFill>
              </a:rPr>
              <a:t>«</a:t>
            </a:r>
            <a:r>
              <a:rPr lang="ru-RU" sz="3100" b="1" dirty="0">
                <a:solidFill>
                  <a:srgbClr val="FF0000"/>
                </a:solidFill>
              </a:rPr>
              <a:t>Д</a:t>
            </a:r>
            <a:r>
              <a:rPr lang="ru-RU" sz="3100" b="1" dirty="0" smtClean="0">
                <a:solidFill>
                  <a:srgbClr val="FF0000"/>
                </a:solidFill>
              </a:rPr>
              <a:t>ежурный по станции» </a:t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dirty="0" smtClean="0"/>
              <a:t>о которой все слышали, но не все понимают, что это за профессия.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03002" y="2683622"/>
            <a:ext cx="8915399" cy="860400"/>
          </a:xfrm>
        </p:spPr>
        <p:txBody>
          <a:bodyPr>
            <a:normAutofit fontScale="25000" lnSpcReduction="20000"/>
          </a:bodyPr>
          <a:lstStyle/>
          <a:p>
            <a:r>
              <a:rPr lang="ru-RU" sz="11200" b="1" u="sng" dirty="0" smtClean="0">
                <a:solidFill>
                  <a:schemeClr val="tx1"/>
                </a:solidFill>
              </a:rPr>
              <a:t>Ваши задачи</a:t>
            </a:r>
            <a:r>
              <a:rPr lang="ru-RU" sz="11200" b="1" u="sng" dirty="0">
                <a:solidFill>
                  <a:schemeClr val="tx1"/>
                </a:solidFill>
              </a:rPr>
              <a:t> </a:t>
            </a:r>
            <a:r>
              <a:rPr lang="ru-RU" sz="11200" b="1" u="sng" dirty="0" smtClean="0">
                <a:solidFill>
                  <a:schemeClr val="tx1"/>
                </a:solidFill>
              </a:rPr>
              <a:t>ребята:</a:t>
            </a:r>
          </a:p>
          <a:p>
            <a:pPr marL="514350" indent="-514350"/>
            <a:r>
              <a:rPr lang="ru-RU" sz="9600" dirty="0" smtClean="0">
                <a:solidFill>
                  <a:schemeClr val="accent1">
                    <a:lumMod val="75000"/>
                  </a:schemeClr>
                </a:solidFill>
              </a:rPr>
              <a:t>1.   </a:t>
            </a:r>
            <a:r>
              <a:rPr lang="ru-RU" sz="9600" dirty="0" smtClean="0">
                <a:solidFill>
                  <a:schemeClr val="tx1"/>
                </a:solidFill>
              </a:rPr>
              <a:t>Изучить представление о  профессии.</a:t>
            </a:r>
          </a:p>
          <a:p>
            <a:pPr marL="514350" indent="-514350">
              <a:buAutoNum type="arabicPeriod" startAt="2"/>
            </a:pPr>
            <a:r>
              <a:rPr lang="ru-RU" sz="9600" dirty="0" smtClean="0">
                <a:solidFill>
                  <a:schemeClr val="tx1"/>
                </a:solidFill>
              </a:rPr>
              <a:t>Запомнить современные требования к профессии.</a:t>
            </a:r>
          </a:p>
          <a:p>
            <a:pPr marL="514350" indent="-514350">
              <a:buAutoNum type="arabicPeriod" startAt="2"/>
            </a:pPr>
            <a:r>
              <a:rPr lang="ru-RU" sz="9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Ответить на вопрос какое образование и личные качества необходимы для профессии дежурного по станции.</a:t>
            </a:r>
          </a:p>
          <a:p>
            <a:pPr marL="514350" indent="-514350">
              <a:buAutoNum type="arabicPeriod" startAt="2"/>
            </a:pPr>
            <a:r>
              <a:rPr lang="ru-RU" sz="9600" dirty="0" smtClean="0"/>
              <a:t> </a:t>
            </a:r>
            <a:r>
              <a:rPr lang="ru-RU" sz="9600" dirty="0" smtClean="0">
                <a:solidFill>
                  <a:schemeClr val="tx1"/>
                </a:solidFill>
              </a:rPr>
              <a:t>Ответить на наши вопросы , игры-викторины  «Дежурный по станции – кто он».</a:t>
            </a:r>
          </a:p>
          <a:p>
            <a:pPr marL="514350" indent="-514350"/>
            <a:endParaRPr lang="ru-RU" sz="9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38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431" y="1503579"/>
            <a:ext cx="11727574" cy="1468800"/>
          </a:xfrm>
        </p:spPr>
        <p:txBody>
          <a:bodyPr>
            <a:noAutofit/>
          </a:bodyPr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 </a:t>
            </a:r>
            <a:r>
              <a:rPr lang="ru-RU" sz="2800" dirty="0" smtClean="0"/>
              <a:t>Трудно представить железную дорогу без профессии дежурного по станции. Дежурный по станции объявляет прибытие и отбытие поездов, проводит маневровую работу, обеспечивает четкое и своевременное выполнение плана перевозок.</a:t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9388" y="2515468"/>
            <a:ext cx="4796590" cy="3727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/>
              <a:t>Дежурный по станции</a:t>
            </a:r>
            <a:r>
              <a:rPr lang="ru-RU" sz="2000" dirty="0" smtClean="0"/>
              <a:t> — это ответственный работник работы службы движения, распоряжающийся приемом, отправлением и пропуском поездов, а также маневровыми передвижениями в пределах одного раздельного пункта. 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75159" y="2734180"/>
            <a:ext cx="6047874" cy="3779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Во время своей смены дежурный по станции является единственным руководителем, которому дано право отдавать распоряжения по приему и отправлению поездов. Ему подчиняются все работники, находящиеся на территории станции: составители поездов, операторы, машинисты локомотивов, вагонники, др. В некоторых случаях дежурному по станции подчиняется сам начальник станции.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682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3347" y="930441"/>
            <a:ext cx="4186990" cy="5037222"/>
          </a:xfrm>
        </p:spPr>
        <p:txBody>
          <a:bodyPr>
            <a:noAutofit/>
          </a:bodyPr>
          <a:lstStyle/>
          <a:p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800" dirty="0" smtClean="0"/>
              <a:t>Работа дежурного по станции выполняется в сменном графике, как правило, на больших узловых станциях в смене работают вдвоем – дежурный и старший дежурный по станции</a:t>
            </a:r>
            <a:endParaRPr lang="ru-RU" sz="2800" dirty="0"/>
          </a:p>
        </p:txBody>
      </p:sp>
      <p:pic>
        <p:nvPicPr>
          <p:cNvPr id="1027" name="Picture 3" descr="C:\Users\nrs_MeshheryakovaDM\Desktop\Новая папка (2)\раб место старшего дежурного по станции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8673" y="1411706"/>
            <a:ext cx="7138737" cy="4379495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29389" y="232610"/>
            <a:ext cx="10780295" cy="9063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Рабочий график</a:t>
            </a:r>
            <a:endParaRPr kumimoji="0" lang="ru-RU" sz="44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6745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6752" y="218245"/>
            <a:ext cx="10940940" cy="1016997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Маневровый диспетчер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3737" y="1572127"/>
            <a:ext cx="4854326" cy="162025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Трудно представить работу дежурного по станции без маневрового диспетчера.  К маневровому слетаются все данные по работе станции, по прибывающим поездам, по предстоящим отцепкам и прицепкам. Где дали технический брак, а где коммерческий, откуда прибывает разборка и в каком составе, какой вагон куда идет, где будет выгружаться или куда его нужно поставить под погрузку.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Именно маневровый распределяет, кто из составителей поездов поедет за уборкой, а кто останется подбирать вагоны на станции.</a:t>
            </a:r>
          </a:p>
          <a:p>
            <a:endParaRPr lang="ru-RU" sz="3200" dirty="0"/>
          </a:p>
        </p:txBody>
      </p:sp>
      <p:pic>
        <p:nvPicPr>
          <p:cNvPr id="2050" name="Picture 2" descr="C:\Users\nrs_MeshheryakovaDM\Desktop\Новая папка (2)\раб место маневрового диспетчер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43074" y="1604212"/>
            <a:ext cx="6115681" cy="4555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3365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6752" y="218245"/>
            <a:ext cx="10940940" cy="14688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Современные требования к профессии дежурного по станции</a:t>
            </a:r>
            <a:endParaRPr lang="ru-RU" sz="36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2499" y="1781539"/>
            <a:ext cx="5030786" cy="4282377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Что делает дежурный по станции:</a:t>
            </a:r>
          </a:p>
          <a:p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Контролирует пропуск и отправление поезда</a:t>
            </a:r>
          </a:p>
          <a:p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Контролирует выполнение маневровых работ</a:t>
            </a:r>
          </a:p>
          <a:p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Руководит формированием и расформированием поездов</a:t>
            </a:r>
          </a:p>
          <a:p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Руководит подачей вагонов под погрузку-разгрузку</a:t>
            </a:r>
          </a:p>
          <a:p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Обеспечивает безопасность движения</a:t>
            </a:r>
          </a:p>
          <a:p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Контролирует работу всех железнодорожных предприятий станции</a:t>
            </a:r>
            <a:endParaRPr lang="ru-RU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098" name="Picture 2" descr="C:\Users\nrs_MeshheryakovaDM\Desktop\Новая папка (2)\ст дежурный по станции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3705" y="1620252"/>
            <a:ext cx="5727031" cy="47251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3365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799" y="257698"/>
            <a:ext cx="11389896" cy="1298386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Кабинет дежурного </a:t>
            </a:r>
            <a:r>
              <a:rPr lang="ru-RU" sz="2800" dirty="0" smtClean="0"/>
              <a:t>по станции является своеобразными «ушами и глазами» предприятия. Здесь постоянно требуются внимание и предельная собранность.</a:t>
            </a:r>
            <a:endParaRPr lang="ru-RU" sz="28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3453" y="1652337"/>
            <a:ext cx="4916905" cy="46570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lvl="0" algn="just" defTabSz="457200">
              <a:spcBef>
                <a:spcPct val="0"/>
              </a:spcBef>
            </a:pPr>
            <a:endParaRPr lang="ru-RU" sz="2400" dirty="0" smtClean="0"/>
          </a:p>
          <a:p>
            <a:pPr lvl="0" algn="just" defTabSz="457200">
              <a:spcBef>
                <a:spcPct val="0"/>
              </a:spcBef>
            </a:pPr>
            <a:endParaRPr lang="ru-RU" sz="2400" dirty="0"/>
          </a:p>
          <a:p>
            <a:pPr lvl="0" algn="just" defTabSz="457200">
              <a:spcBef>
                <a:spcPct val="0"/>
              </a:spcBef>
            </a:pPr>
            <a:r>
              <a:rPr lang="ru-RU" sz="2400" dirty="0" smtClean="0"/>
              <a:t>Вся поступающая информация о прибытии-отбытии, разгрузке-погрузке, формировании составов обрабатывается дежурным по станции с помощью оперативных программ. </a:t>
            </a:r>
          </a:p>
          <a:p>
            <a:pPr lvl="0" algn="just" defTabSz="457200">
              <a:spcBef>
                <a:spcPct val="0"/>
              </a:spcBef>
            </a:pPr>
            <a:r>
              <a:rPr lang="ru-RU" sz="2400" dirty="0" smtClean="0"/>
              <a:t>На специальном табло, расположенным напротив рабочего места дежурного по станции, загораются лампочки, обозначающие движение поездов.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C:\Users\nrs_MeshheryakovaDM\Desktop\Новая папка (2)\раб место дежурного по станции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7032" y="1941094"/>
            <a:ext cx="6176210" cy="40746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782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799" y="257698"/>
            <a:ext cx="11389896" cy="1105881"/>
          </a:xfrm>
        </p:spPr>
        <p:txBody>
          <a:bodyPr>
            <a:noAutofit/>
          </a:bodyPr>
          <a:lstStyle/>
          <a:p>
            <a:pPr algn="just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Пульт-табло - г</a:t>
            </a:r>
            <a:r>
              <a:rPr lang="ru-RU" sz="3200" dirty="0" smtClean="0"/>
              <a:t>лавный рабочий инструмент дежурного по станции  </a:t>
            </a:r>
            <a:endParaRPr lang="ru-RU" sz="32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69495" y="1454727"/>
            <a:ext cx="3938337" cy="53284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lvl="0" algn="just" defTabSz="457200">
              <a:spcBef>
                <a:spcPct val="0"/>
              </a:spcBef>
            </a:pPr>
            <a:endParaRPr lang="ru-RU" dirty="0" smtClean="0"/>
          </a:p>
          <a:p>
            <a:pPr lvl="0" algn="just" defTabSz="457200">
              <a:spcBef>
                <a:spcPct val="0"/>
              </a:spcBef>
            </a:pPr>
            <a:endParaRPr lang="ru-RU" dirty="0" smtClean="0"/>
          </a:p>
          <a:p>
            <a:pPr lvl="0" algn="just" defTabSz="457200">
              <a:spcBef>
                <a:spcPct val="0"/>
              </a:spcBef>
            </a:pPr>
            <a:endParaRPr lang="ru-RU" dirty="0" smtClean="0"/>
          </a:p>
          <a:p>
            <a:pPr lvl="0" algn="just" defTabSz="457200">
              <a:spcBef>
                <a:spcPct val="0"/>
              </a:spcBef>
            </a:pPr>
            <a:endParaRPr lang="ru-RU" dirty="0" smtClean="0"/>
          </a:p>
          <a:p>
            <a:pPr lvl="0" algn="just" defTabSz="457200">
              <a:spcBef>
                <a:spcPct val="0"/>
              </a:spcBef>
            </a:pPr>
            <a:endParaRPr lang="ru-RU" dirty="0" smtClean="0"/>
          </a:p>
          <a:p>
            <a:pPr lvl="0" algn="just" defTabSz="457200">
              <a:spcBef>
                <a:spcPct val="0"/>
              </a:spcBef>
            </a:pPr>
            <a:endParaRPr lang="ru-RU" dirty="0" smtClean="0"/>
          </a:p>
          <a:p>
            <a:pPr lvl="0" algn="just" defTabSz="457200">
              <a:spcBef>
                <a:spcPct val="0"/>
              </a:spcBef>
            </a:pPr>
            <a:endParaRPr lang="ru-RU" dirty="0" smtClean="0"/>
          </a:p>
          <a:p>
            <a:pPr lvl="0" algn="just" defTabSz="457200">
              <a:spcBef>
                <a:spcPct val="0"/>
              </a:spcBef>
            </a:pPr>
            <a:endParaRPr lang="ru-RU" dirty="0" smtClean="0"/>
          </a:p>
          <a:p>
            <a:pPr lvl="0" algn="just" defTabSz="457200">
              <a:spcBef>
                <a:spcPct val="0"/>
              </a:spcBef>
            </a:pPr>
            <a:endParaRPr lang="ru-RU" dirty="0" smtClean="0"/>
          </a:p>
          <a:p>
            <a:pPr lvl="0" algn="just" defTabSz="457200">
              <a:spcBef>
                <a:spcPct val="0"/>
              </a:spcBef>
            </a:pPr>
            <a:endParaRPr lang="ru-RU" dirty="0" smtClean="0"/>
          </a:p>
          <a:p>
            <a:pPr lvl="0" algn="just" defTabSz="457200">
              <a:spcBef>
                <a:spcPct val="0"/>
              </a:spcBef>
            </a:pPr>
            <a:endParaRPr lang="ru-RU" dirty="0" smtClean="0"/>
          </a:p>
          <a:p>
            <a:pPr lvl="0" algn="just" defTabSz="457200">
              <a:spcBef>
                <a:spcPct val="0"/>
              </a:spcBef>
            </a:pPr>
            <a:endParaRPr lang="ru-RU" dirty="0" smtClean="0"/>
          </a:p>
          <a:p>
            <a:pPr lvl="0" algn="just" defTabSz="457200">
              <a:spcBef>
                <a:spcPct val="0"/>
              </a:spcBef>
            </a:pPr>
            <a:r>
              <a:rPr lang="ru-RU" sz="225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У дежурных всегда под рукой не только телефон, но и радиостанция для связи с машинистами и составителями поездов, а также  многочисленные рычажки и кнопки пульта-манипулятора, с помощью которого, кроме всего прочего, переводятся стрелки на железнодорожных путях и включаются светофоры.</a:t>
            </a:r>
            <a:endParaRPr kumimoji="0" lang="ru-RU" sz="22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5" name="Picture 3" descr="C:\Users\nrs_MeshheryakovaDM\Desktop\Новая папка (2)\пульт-табло и пульт приготовления маршрутов передвижения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4084" y="1315453"/>
            <a:ext cx="7379370" cy="49890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782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6752" y="218245"/>
            <a:ext cx="10940940" cy="117741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График исполненного движения </a:t>
            </a:r>
            <a:r>
              <a:rPr lang="ru-RU" sz="3600" dirty="0" smtClean="0"/>
              <a:t>– результат слаженной работы коллектива станции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4373" y="1460696"/>
            <a:ext cx="5030786" cy="5084483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График движения поездов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– закон для всех железнодорожников, выполнение графика движения поездов влияет на скорость доставки грузов, перевозки пассажиров, безопасность движения.</a:t>
            </a:r>
          </a:p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Дежурным по станции  ведется график исполненного движения, на котором фиксируются сведения о поездах, а также все нарушения нормальной работы на участке и их причины.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Этот график является частью учета выполнения графика движения поездов в границах станции.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146" name="Picture 2" descr="C:\Users\nrs_MeshheryakovaDM\Desktop\Новая папка (2)\график исполненного движения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8295" y="1363578"/>
            <a:ext cx="5983704" cy="52698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3365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6752" y="218245"/>
            <a:ext cx="10940940" cy="1468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>Какое образование и личные качества необходимы для профессии дежурного по станции ?</a:t>
            </a:r>
            <a:endParaRPr lang="ru-RU" sz="36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1046" y="1781540"/>
            <a:ext cx="9747164" cy="1683556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Для профессии требуется высшее профессиональное (техническое) образование и стаж работы на должностях, связанных с движением поездов, не менее 1 года.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Текст 2"/>
          <p:cNvSpPr txBox="1">
            <a:spLocks/>
          </p:cNvSpPr>
          <p:nvPr/>
        </p:nvSpPr>
        <p:spPr>
          <a:xfrm>
            <a:off x="1738983" y="3979308"/>
            <a:ext cx="9747164" cy="24375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38863" y="3743236"/>
            <a:ext cx="760395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Ответственность, исполнительность, общительность, организаторские способности – основные личные качества, необходимые для работы дежурным по станции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65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6752" y="218245"/>
            <a:ext cx="10940940" cy="14688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 можно обучиться профессии дежурного по станции в Иркутске?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8147" y="1781540"/>
            <a:ext cx="10202779" cy="1683556"/>
          </a:xfrm>
        </p:spPr>
        <p:txBody>
          <a:bodyPr>
            <a:noAutofit/>
          </a:bodyPr>
          <a:lstStyle/>
          <a:p>
            <a:endParaRPr lang="ru-RU" sz="2400" dirty="0" smtClean="0"/>
          </a:p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Можно получить образование:</a:t>
            </a:r>
          </a:p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 Иркутском государственном университете путей сообщения - в современном научно-образовательном комплексе с развитой учебно-лабораторной и производственной базой, имеющей все условия для качественной подготовки высококвалифицированных специалистов транспортной отрасли.</a:t>
            </a:r>
          </a:p>
          <a:p>
            <a:endParaRPr lang="ru-RU"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Текст 2"/>
          <p:cNvSpPr txBox="1">
            <a:spLocks/>
          </p:cNvSpPr>
          <p:nvPr/>
        </p:nvSpPr>
        <p:spPr>
          <a:xfrm>
            <a:off x="1738983" y="3979308"/>
            <a:ext cx="9747164" cy="24375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365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7389" y="705853"/>
            <a:ext cx="11504611" cy="3400926"/>
          </a:xfrm>
        </p:spPr>
        <p:txBody>
          <a:bodyPr>
            <a:noAutofit/>
          </a:bodyPr>
          <a:lstStyle/>
          <a:p>
            <a:pPr indent="449263" algn="just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/>
              <a:t>Заключение</a:t>
            </a:r>
            <a:r>
              <a:rPr lang="en-US" sz="2800" b="1" dirty="0" smtClean="0"/>
              <a:t>:</a:t>
            </a:r>
            <a:r>
              <a:rPr lang="ru-RU" sz="2800" b="1" dirty="0" smtClean="0"/>
              <a:t> </a:t>
            </a:r>
            <a:br>
              <a:rPr lang="ru-RU" sz="2800" b="1" dirty="0" smtClean="0"/>
            </a:br>
            <a:r>
              <a:rPr lang="ru-RU" sz="2800" b="1" dirty="0" smtClean="0"/>
              <a:t>           </a:t>
            </a:r>
            <a:r>
              <a:rPr lang="ru-RU" sz="2400" dirty="0" smtClean="0"/>
              <a:t>В процессе подготовки презентации мы сделали вывод, что профессия дежурного по станции является одной из самых важных на железной дороге. От дежурного по станции зависит работа всех подразделений и предприятий в границах станции, его работа оказывает влияние на график движения поездов.</a:t>
            </a:r>
            <a:br>
              <a:rPr lang="ru-RU" sz="2400" dirty="0" smtClean="0"/>
            </a:br>
            <a:r>
              <a:rPr lang="ru-RU" sz="2400" dirty="0" smtClean="0"/>
              <a:t>           Освоить данную профессию сможет только ответственный, надежный, коммуникабельный, креативный и умный человек.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9951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1389</TotalTime>
  <Words>537</Words>
  <Application>Microsoft Office PowerPoint</Application>
  <PresentationFormat>Широкоэкранный</PresentationFormat>
  <Paragraphs>58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Algerian</vt:lpstr>
      <vt:lpstr>Arial</vt:lpstr>
      <vt:lpstr>Century Gothic</vt:lpstr>
      <vt:lpstr>Wingdings 3</vt:lpstr>
      <vt:lpstr>Легкий дым</vt:lpstr>
      <vt:lpstr>Моя железнодорожная профессия «дежурный по станции»</vt:lpstr>
      <vt:lpstr>«Дежурный по станции»  о которой все слышали, но не все понимают, что это за профессия. </vt:lpstr>
      <vt:lpstr>  Трудно представить железную дорогу без профессии дежурного по станции. Дежурный по станции объявляет прибытие и отбытие поездов, проводит маневровую работу, обеспечивает четкое и своевременное выполнение плана перевозок.  </vt:lpstr>
      <vt:lpstr>  Работа дежурного по станции выполняется в сменном графике, как правило, на больших узловых станциях в смене работают вдвоем – дежурный и старший дежурный по станции</vt:lpstr>
      <vt:lpstr>Маневровый диспетчер</vt:lpstr>
      <vt:lpstr>Современные требования к профессии дежурного по станции</vt:lpstr>
      <vt:lpstr>Кабинет дежурного по станции является своеобразными «ушами и глазами» предприятия. Здесь постоянно требуются внимание и предельная собранность.</vt:lpstr>
      <vt:lpstr>Пульт-табло - главный рабочий инструмент дежурного по станции  </vt:lpstr>
      <vt:lpstr>График исполненного движения – результат слаженной работы коллектива станции</vt:lpstr>
      <vt:lpstr>Какое образование и личные качества необходимы для профессии дежурного по станции ?</vt:lpstr>
      <vt:lpstr>Где можно обучиться профессии дежурного по станции в Иркутске?</vt:lpstr>
      <vt:lpstr> Заключение:             В процессе подготовки презентации мы сделали вывод, что профессия дежурного по станции является одной из самых важных на железной дороге. От дежурного по станции зависит работа всех подразделений и предприятий в границах станции, его работа оказывает влияние на график движения поездов.            Освоить данную профессию сможет только ответственный, надежный, коммуникабельный, креативный и умный человек. 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ТОРГОВО-ЭКОНОМИЧЕСКИХ ОТНОШЕНИЙ РОССИИ С КИТАЕМ И МОНГОЛИЕЙ</dc:title>
  <dc:creator>RePack by Diakov</dc:creator>
  <cp:lastModifiedBy>RePack by Diakov</cp:lastModifiedBy>
  <cp:revision>84</cp:revision>
  <dcterms:created xsi:type="dcterms:W3CDTF">2020-04-18T05:51:55Z</dcterms:created>
  <dcterms:modified xsi:type="dcterms:W3CDTF">2020-04-24T03:33:01Z</dcterms:modified>
</cp:coreProperties>
</file>