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60" r:id="rId4"/>
    <p:sldId id="257" r:id="rId5"/>
    <p:sldId id="258" r:id="rId6"/>
    <p:sldId id="259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myzd-life.ru/zheleznodorojnaya-stanciya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149" y="-4456"/>
            <a:ext cx="9202297" cy="68624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03848" y="1412776"/>
            <a:ext cx="5961957" cy="864096"/>
          </a:xfrm>
        </p:spPr>
        <p:txBody>
          <a:bodyPr>
            <a:normAutofit/>
          </a:bodyPr>
          <a:lstStyle/>
          <a:p>
            <a:r>
              <a:rPr lang="ru-RU" b="1" dirty="0" smtClean="0"/>
              <a:t>Ярмарка профессий</a:t>
            </a:r>
            <a:endParaRPr lang="ru-RU" b="1" dirty="0"/>
          </a:p>
        </p:txBody>
      </p:sp>
      <p:sp>
        <p:nvSpPr>
          <p:cNvPr id="4" name="TextBox 3"/>
          <p:cNvSpPr txBox="1"/>
          <p:nvPr/>
        </p:nvSpPr>
        <p:spPr>
          <a:xfrm>
            <a:off x="4591797" y="422108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prstClr val="black"/>
                </a:solidFill>
              </a:rPr>
              <a:t>Проект разработан </a:t>
            </a:r>
          </a:p>
          <a:p>
            <a:r>
              <a:rPr lang="ru-RU" sz="2000" b="1" dirty="0" smtClean="0">
                <a:solidFill>
                  <a:prstClr val="black"/>
                </a:solidFill>
              </a:rPr>
              <a:t>родителями параллели </a:t>
            </a:r>
            <a:r>
              <a:rPr lang="ru-RU" sz="2000" b="1" dirty="0" smtClean="0">
                <a:solidFill>
                  <a:prstClr val="black"/>
                </a:solidFill>
              </a:rPr>
              <a:t>6 классов </a:t>
            </a:r>
            <a:endParaRPr lang="ru-RU" sz="2000" b="1" dirty="0" smtClean="0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726279" y="2657331"/>
            <a:ext cx="348441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/>
              <a:t>«Движенцы»</a:t>
            </a:r>
            <a:endParaRPr lang="ru-RU" sz="4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131840" y="5757871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prstClr val="black"/>
                </a:solidFill>
              </a:rPr>
              <a:t>2019 -2020 учебный год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95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492" y="0"/>
            <a:ext cx="9202297" cy="686245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3" y="188641"/>
            <a:ext cx="8320385" cy="93610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Д</a:t>
            </a:r>
            <a:r>
              <a:rPr lang="ru-RU" b="1" dirty="0" smtClean="0"/>
              <a:t>ирекция </a:t>
            </a:r>
            <a:r>
              <a:rPr lang="ru-RU" b="1" dirty="0"/>
              <a:t>управления </a:t>
            </a:r>
            <a:r>
              <a:rPr lang="ru-RU" b="1" dirty="0" smtClean="0"/>
              <a:t>движением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084989"/>
            <a:ext cx="6230070" cy="280831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tx1"/>
                </a:solidFill>
                <a:latin typeface="+mj-lt"/>
              </a:rPr>
              <a:t>Часто всех сотрудников этой службы </a:t>
            </a:r>
            <a:r>
              <a:rPr lang="ru-RU" sz="2800" b="1" dirty="0" smtClean="0">
                <a:solidFill>
                  <a:schemeClr val="tx1"/>
                </a:solidFill>
                <a:latin typeface="+mj-lt"/>
              </a:rPr>
              <a:t>называют  «Движенцами»,</a:t>
            </a:r>
            <a:endParaRPr lang="ru-RU" sz="2800" b="1" dirty="0">
              <a:solidFill>
                <a:schemeClr val="tx1"/>
              </a:solidFill>
              <a:latin typeface="+mj-lt"/>
            </a:endParaRPr>
          </a:p>
          <a:p>
            <a:r>
              <a:rPr lang="ru-RU" sz="2800" b="1" dirty="0" smtClean="0">
                <a:solidFill>
                  <a:schemeClr val="tx1"/>
                </a:solidFill>
              </a:rPr>
              <a:t>так </a:t>
            </a:r>
            <a:r>
              <a:rPr lang="ru-RU" sz="2800" b="1" dirty="0">
                <a:solidFill>
                  <a:schemeClr val="tx1"/>
                </a:solidFill>
              </a:rPr>
              <a:t>как одними из их главных функций являются организация движения поездов и управление перевозочным процессом</a:t>
            </a:r>
            <a:r>
              <a:rPr lang="ru-RU" sz="2400" b="1" dirty="0">
                <a:solidFill>
                  <a:schemeClr val="tx1"/>
                </a:solidFill>
              </a:rPr>
              <a:t>. </a:t>
            </a:r>
            <a:endParaRPr lang="ru-RU" sz="2400" b="1" dirty="0" smtClean="0">
              <a:solidFill>
                <a:schemeClr val="tx1"/>
              </a:solidFill>
            </a:endParaRPr>
          </a:p>
        </p:txBody>
      </p:sp>
      <p:pic>
        <p:nvPicPr>
          <p:cNvPr id="4099" name="Picture 3" descr="C:\Users\WAIO\AppData\Local\Temp\Rar$DIa0.813\IMG-20190418-WA000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2" t="9122" r="-5315" b="9537"/>
          <a:stretch/>
        </p:blipFill>
        <p:spPr bwMode="auto">
          <a:xfrm>
            <a:off x="6924938" y="1124744"/>
            <a:ext cx="1687771" cy="18193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WAIO\AppData\Local\Temp\Rar$DIa1.127\IMG-20190418-WA000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0" t="12976" b="-1"/>
          <a:stretch/>
        </p:blipFill>
        <p:spPr bwMode="auto">
          <a:xfrm>
            <a:off x="1490318" y="4014970"/>
            <a:ext cx="3075763" cy="19799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0969" y="6173733"/>
            <a:ext cx="7991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Знакомство учеников Лицея с профессиями «Движенцев» на ст. Иркутск-сортировочный 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070457" y="3165162"/>
            <a:ext cx="3131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Начальник отдела организации </a:t>
            </a:r>
            <a:r>
              <a:rPr lang="ru-RU" sz="1400" b="1" dirty="0"/>
              <a:t>работы </a:t>
            </a:r>
            <a:r>
              <a:rPr lang="ru-RU" sz="1400" b="1" dirty="0" smtClean="0"/>
              <a:t>станций Кирьянова В. С. </a:t>
            </a:r>
            <a:endParaRPr lang="ru-RU" sz="1400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353" y="3875982"/>
            <a:ext cx="4093204" cy="2297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780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4" y="-6482"/>
            <a:ext cx="9144000" cy="686448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/>
          <a:lstStyle/>
          <a:p>
            <a:r>
              <a:rPr lang="ru-RU" b="1" dirty="0" smtClean="0"/>
              <a:t>Начальник станции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0692" y="3603565"/>
            <a:ext cx="5351428" cy="2777763"/>
          </a:xfrm>
        </p:spPr>
        <p:txBody>
          <a:bodyPr>
            <a:noAutofit/>
          </a:bodyPr>
          <a:lstStyle/>
          <a:p>
            <a:r>
              <a:rPr lang="ru-RU" sz="1600" b="1" dirty="0" smtClean="0"/>
              <a:t>анализ </a:t>
            </a:r>
            <a:r>
              <a:rPr lang="ru-RU" sz="1600" b="1" dirty="0"/>
              <a:t>выполнения главных показателей работы станции, доклад руководству о результатах;</a:t>
            </a:r>
          </a:p>
          <a:p>
            <a:r>
              <a:rPr lang="ru-RU" sz="1600" b="1" dirty="0"/>
              <a:t>контроль над выполнением правил и </a:t>
            </a:r>
            <a:r>
              <a:rPr lang="ru-RU" sz="1600" b="1" dirty="0" err="1"/>
              <a:t>техусловий</a:t>
            </a:r>
            <a:r>
              <a:rPr lang="ru-RU" sz="1600" b="1" dirty="0"/>
              <a:t> погрузки грузоотправителями;</a:t>
            </a:r>
          </a:p>
          <a:p>
            <a:r>
              <a:rPr lang="ru-RU" sz="1600" b="1" dirty="0"/>
              <a:t>расследование случаев нарушений работы станции, правил, приказов и инструкций;</a:t>
            </a:r>
          </a:p>
          <a:p>
            <a:r>
              <a:rPr lang="ru-RU" sz="1600" b="1" dirty="0"/>
              <a:t>слежение за сохранностью и содержанием станционных сооружений и оборудования;</a:t>
            </a:r>
          </a:p>
          <a:p>
            <a:r>
              <a:rPr lang="ru-RU" sz="1600" b="1" dirty="0"/>
              <a:t>заключение договоров и выдача доверенностей</a:t>
            </a:r>
            <a:r>
              <a:rPr lang="ru-RU" sz="1600" b="1" dirty="0" smtClean="0"/>
              <a:t>; </a:t>
            </a:r>
            <a:r>
              <a:rPr lang="ru-RU" sz="1600" b="1" dirty="0" err="1" smtClean="0"/>
              <a:t>тверждение</a:t>
            </a:r>
            <a:r>
              <a:rPr lang="ru-RU" sz="1600" b="1" dirty="0" smtClean="0"/>
              <a:t> </a:t>
            </a:r>
            <a:r>
              <a:rPr lang="ru-RU" sz="1600" b="1" dirty="0"/>
              <a:t>штатов и структуры станции</a:t>
            </a:r>
            <a:r>
              <a:rPr lang="ru-RU" sz="1600" b="1" dirty="0" smtClean="0"/>
              <a:t>,  </a:t>
            </a:r>
            <a:r>
              <a:rPr lang="ru-RU" sz="1600" b="1" dirty="0"/>
              <a:t>подбор персонала</a:t>
            </a:r>
            <a:r>
              <a:rPr lang="ru-RU" sz="1600" b="1" dirty="0" smtClean="0"/>
              <a:t>;</a:t>
            </a:r>
            <a:endParaRPr lang="ru-RU" sz="16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0692" y="1196752"/>
            <a:ext cx="8496944" cy="2560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b="1" dirty="0">
                <a:solidFill>
                  <a:prstClr val="black"/>
                </a:solidFill>
              </a:rPr>
              <a:t>На территории нашей страны большое количество ж/д станций, которые по сложности и объему пассажирских или грузовых операций делятся на несколько классов.  Главная задача любого начальника – организация работы станции на высшем уровне. Степень ответственности и уровень задач зависит от размера станции. В должностные обязанности входит следующее: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solidFill>
                  <a:prstClr val="black"/>
                </a:solidFill>
              </a:rPr>
              <a:t>организация работы станции и взаимодействия подразделений в соответствии с планом отделения железной дороги;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1600" b="1" dirty="0">
                <a:solidFill>
                  <a:prstClr val="black"/>
                </a:solidFill>
              </a:rPr>
              <a:t>контроль над обеспечением безопасности перевозок, сохранности состава и грузов, с минимальными затратами;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32240" y="6425220"/>
            <a:ext cx="2552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Начальник станции Кая Ветров  А. С.</a:t>
            </a:r>
          </a:p>
        </p:txBody>
      </p:sp>
      <p:pic>
        <p:nvPicPr>
          <p:cNvPr id="1027" name="Picture 3" descr="C:\Users\WAIO\AppData\Local\Temp\Rar$DIa0.771\IMG-20190418-WA000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0" t="6601" r="30757" b="8114"/>
          <a:stretch/>
        </p:blipFill>
        <p:spPr bwMode="auto">
          <a:xfrm>
            <a:off x="5448213" y="3573016"/>
            <a:ext cx="2115414" cy="18350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220072" y="5422102"/>
            <a:ext cx="22154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Начальник ст. Иркутск-сортировочный  </a:t>
            </a:r>
          </a:p>
          <a:p>
            <a:r>
              <a:rPr lang="ru-RU" sz="1400" b="1" dirty="0" smtClean="0"/>
              <a:t>Петухов С. В.</a:t>
            </a:r>
          </a:p>
        </p:txBody>
      </p:sp>
      <p:pic>
        <p:nvPicPr>
          <p:cNvPr id="1026" name="Picture 2" descr="C:\Users\WAIO\Desktop\Ветров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9252" y="4941167"/>
            <a:ext cx="1978737" cy="14840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85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Дежурный </a:t>
            </a:r>
            <a:r>
              <a:rPr lang="ru-RU" b="1" dirty="0"/>
              <a:t>по станции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951078"/>
            <a:ext cx="4968552" cy="3646274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ru-RU" sz="7400" b="1" dirty="0" smtClean="0"/>
              <a:t>взаимодействие </a:t>
            </a:r>
            <a:r>
              <a:rPr lang="ru-RU" sz="7400" b="1" dirty="0"/>
              <a:t>с ответственными  работниками за коммерческий и технический осмотр вагонов;</a:t>
            </a:r>
          </a:p>
          <a:p>
            <a:pPr fontAlgn="base"/>
            <a:r>
              <a:rPr lang="ru-RU" sz="7400" b="1" dirty="0"/>
              <a:t>контроль закрепления состава после отцепки локомотива;</a:t>
            </a:r>
          </a:p>
          <a:p>
            <a:pPr fontAlgn="base"/>
            <a:r>
              <a:rPr lang="ru-RU" sz="7400" b="1" dirty="0"/>
              <a:t>руководство подчиненными работниками, участвующими в перевозочном процессе.</a:t>
            </a:r>
          </a:p>
          <a:p>
            <a:pPr marL="0" indent="0" fontAlgn="base">
              <a:buNone/>
            </a:pPr>
            <a:r>
              <a:rPr lang="ru-RU" sz="7400" b="1" dirty="0">
                <a:solidFill>
                  <a:srgbClr val="C00000"/>
                </a:solidFill>
              </a:rPr>
              <a:t>Также, ДСП беспрерывно ведет различную документацию, вносит в рабочие журналы всю информацию, связанную с движением поездов.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C:\Users\WAIO\AppData\Local\Temp\Rar$DIa0.727\IMG-20190418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36" y="3284984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9552" y="1196752"/>
            <a:ext cx="8172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На каждой железнодорожной станции движенцы являются ключевыми работниками и самым главным является дежурный по станции (сокращенно ДСП). В его обязанности входят: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прием и отправление поездов;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приготовление маршрута (перевод стрелок, включение сигналов) с помощью пульта управления (им оборудованы только крупные станции);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67534" y="6093296"/>
            <a:ext cx="36826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Тимур </a:t>
            </a:r>
            <a:r>
              <a:rPr lang="ru-RU" sz="1400" b="1" dirty="0" err="1" smtClean="0"/>
              <a:t>Таловиков</a:t>
            </a:r>
            <a:r>
              <a:rPr lang="ru-RU" sz="1400" b="1" dirty="0" smtClean="0"/>
              <a:t> знакомится  с профессией папы </a:t>
            </a:r>
            <a:r>
              <a:rPr lang="ru-RU" sz="1400" b="1" dirty="0" err="1" smtClean="0"/>
              <a:t>Таловикова</a:t>
            </a:r>
            <a:r>
              <a:rPr lang="ru-RU" sz="1400" b="1" dirty="0" smtClean="0"/>
              <a:t> А. А.,  дежурного по станции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394064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384"/>
            <a:ext cx="9144000" cy="68853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Поездной </a:t>
            </a:r>
            <a:r>
              <a:rPr lang="ru-RU" b="1" dirty="0"/>
              <a:t>диспетчер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509120"/>
            <a:ext cx="4320480" cy="2028180"/>
          </a:xfrm>
        </p:spPr>
        <p:txBody>
          <a:bodyPr>
            <a:normAutofit fontScale="25000" lnSpcReduction="20000"/>
          </a:bodyPr>
          <a:lstStyle/>
          <a:p>
            <a:pPr marL="0" indent="0" algn="just" fontAlgn="base">
              <a:buNone/>
            </a:pPr>
            <a:endParaRPr lang="ru-RU" dirty="0">
              <a:solidFill>
                <a:srgbClr val="6F6F71"/>
              </a:solidFill>
              <a:latin typeface="Arial"/>
            </a:endParaRPr>
          </a:p>
          <a:p>
            <a:pPr marL="0" indent="0" algn="just" fontAlgn="base">
              <a:buNone/>
            </a:pPr>
            <a:endParaRPr lang="ru-RU" dirty="0" smtClean="0">
              <a:solidFill>
                <a:srgbClr val="6F6F71"/>
              </a:solidFill>
              <a:latin typeface="Arial"/>
            </a:endParaRPr>
          </a:p>
          <a:p>
            <a:pPr marL="0" indent="0" algn="just" fontAlgn="base">
              <a:buNone/>
            </a:pPr>
            <a:r>
              <a:rPr lang="ru-RU" sz="4800" b="1" dirty="0" smtClean="0">
                <a:solidFill>
                  <a:srgbClr val="C00000"/>
                </a:solidFill>
                <a:latin typeface="Arial"/>
              </a:rPr>
              <a:t>Также </a:t>
            </a:r>
            <a:r>
              <a:rPr lang="ru-RU" sz="4800" b="1" dirty="0">
                <a:solidFill>
                  <a:srgbClr val="C00000"/>
                </a:solidFill>
                <a:latin typeface="Arial"/>
              </a:rPr>
              <a:t>поездной диспетчер занимается организацией аварийно-восстановительных работ, принимает меры по устранению неисправностей технических устройств. Рабочее место ДНЦ оборудовано диспетчерским пультом или компьютером с установленной на нем программой диспетчеризации. Поездной диспетчер, также как и дежурный по </a:t>
            </a:r>
            <a:r>
              <a:rPr lang="ru-RU" sz="4800" b="1" u="sng" dirty="0">
                <a:solidFill>
                  <a:srgbClr val="C00000"/>
                </a:solidFill>
                <a:latin typeface="Arial"/>
                <a:hlinkClick r:id="rId3"/>
              </a:rPr>
              <a:t>станции</a:t>
            </a:r>
            <a:r>
              <a:rPr lang="ru-RU" sz="4800" b="1" dirty="0">
                <a:solidFill>
                  <a:srgbClr val="C00000"/>
                </a:solidFill>
                <a:latin typeface="Arial"/>
              </a:rPr>
              <a:t>, может управлять стрелками и сигналами на своем участке. Только для этого станция должна быть оборудована диспетчерской централизацией.</a:t>
            </a:r>
          </a:p>
          <a:p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1124744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ru-RU" b="1" dirty="0" smtClean="0"/>
              <a:t>	Работу </a:t>
            </a:r>
            <a:r>
              <a:rPr lang="ru-RU" b="1" dirty="0"/>
              <a:t>дежурного по станции контролирует поездной диспетчер (сокращенно ДНЦ), рабочее место которого находится в другом здании.  Дежурного и диспетчера соединяет специальная внутренняя телефонная связь. С машинистами поездов ДНЦ использует радиосвязь. Поездной диспетчер руководит движением поездов на своем участке (который может объединять десятки станций</a:t>
            </a:r>
            <a:r>
              <a:rPr lang="ru-RU" b="1" dirty="0" smtClean="0"/>
              <a:t>):</a:t>
            </a:r>
          </a:p>
          <a:p>
            <a:pPr marL="285750" indent="-285750" algn="just" fontAlgn="base">
              <a:buFont typeface="Arial" pitchFamily="34" charset="0"/>
              <a:buChar char="•"/>
            </a:pPr>
            <a:r>
              <a:rPr lang="ru-RU" dirty="0" smtClean="0">
                <a:solidFill>
                  <a:srgbClr val="6F6F71"/>
                </a:solidFill>
                <a:latin typeface="Arial"/>
              </a:rPr>
              <a:t>  </a:t>
            </a:r>
            <a:r>
              <a:rPr lang="ru-RU" b="1" dirty="0" smtClean="0">
                <a:latin typeface="Arial"/>
              </a:rPr>
              <a:t>он </a:t>
            </a:r>
            <a:r>
              <a:rPr lang="ru-RU" b="1" dirty="0">
                <a:latin typeface="Arial"/>
              </a:rPr>
              <a:t>отвечает за график движения поездов;</a:t>
            </a:r>
          </a:p>
          <a:p>
            <a:pPr algn="just" fontAlgn="base">
              <a:buFont typeface="Arial"/>
              <a:buChar char="•"/>
            </a:pPr>
            <a:r>
              <a:rPr lang="ru-RU" b="1" dirty="0" smtClean="0">
                <a:latin typeface="Arial"/>
              </a:rPr>
              <a:t>     контролирует </a:t>
            </a:r>
            <a:r>
              <a:rPr lang="ru-RU" b="1" dirty="0">
                <a:latin typeface="Arial"/>
              </a:rPr>
              <a:t>следование поездов </a:t>
            </a:r>
            <a:r>
              <a:rPr lang="ru-RU" b="1" dirty="0" smtClean="0">
                <a:latin typeface="Arial"/>
              </a:rPr>
              <a:t> по </a:t>
            </a:r>
            <a:r>
              <a:rPr lang="ru-RU" b="1" dirty="0">
                <a:latin typeface="Arial"/>
              </a:rPr>
              <a:t>перегонам;</a:t>
            </a:r>
          </a:p>
          <a:p>
            <a:pPr algn="just" fontAlgn="base">
              <a:buFont typeface="Arial"/>
              <a:buChar char="•"/>
            </a:pPr>
            <a:r>
              <a:rPr lang="ru-RU" b="1" dirty="0" smtClean="0">
                <a:latin typeface="Arial"/>
              </a:rPr>
              <a:t>     своевременное </a:t>
            </a:r>
            <a:r>
              <a:rPr lang="ru-RU" b="1" dirty="0">
                <a:latin typeface="Arial"/>
              </a:rPr>
              <a:t>их отправление со станций;</a:t>
            </a:r>
          </a:p>
          <a:p>
            <a:pPr algn="just" fontAlgn="base">
              <a:buFont typeface="Arial"/>
              <a:buChar char="•"/>
            </a:pPr>
            <a:r>
              <a:rPr lang="ru-RU" b="1" dirty="0" smtClean="0">
                <a:latin typeface="Arial"/>
              </a:rPr>
              <a:t>     работу </a:t>
            </a:r>
            <a:r>
              <a:rPr lang="ru-RU" b="1" dirty="0">
                <a:latin typeface="Arial"/>
              </a:rPr>
              <a:t>станций по своевременной погрузке и выгрузке вагонов;</a:t>
            </a:r>
          </a:p>
          <a:p>
            <a:pPr algn="just" fontAlgn="base">
              <a:buFont typeface="Arial"/>
              <a:buChar char="•"/>
            </a:pPr>
            <a:r>
              <a:rPr lang="ru-RU" b="1" dirty="0" smtClean="0">
                <a:latin typeface="Arial"/>
              </a:rPr>
              <a:t>     в случае закрытия путей или перегонов информирует дежурных по станциям на своем участке.</a:t>
            </a:r>
            <a:endParaRPr lang="ru-RU" b="1" dirty="0">
              <a:latin typeface="Arial"/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5797175"/>
            <a:ext cx="1655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Поездной диспетчер  </a:t>
            </a:r>
          </a:p>
          <a:p>
            <a:pPr lvl="0"/>
            <a:r>
              <a:rPr lang="ru-RU" sz="1400" b="1" dirty="0" smtClean="0">
                <a:solidFill>
                  <a:prstClr val="black"/>
                </a:solidFill>
              </a:rPr>
              <a:t>Приходько Ю. В. 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3406" y="4221088"/>
            <a:ext cx="246221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466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9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Маневровый диспетчер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61906"/>
            <a:ext cx="8075240" cy="15630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 smtClean="0"/>
              <a:t>	Маневровый </a:t>
            </a:r>
            <a:r>
              <a:rPr lang="ru-RU" b="1" dirty="0"/>
              <a:t>диспетчер (другое название – станционный) в отличие от поездного диспетчера находится на станции и отвечает за  организацию движения поездов только на своей станции.</a:t>
            </a:r>
          </a:p>
          <a:p>
            <a:pPr marL="0" indent="0">
              <a:buNone/>
            </a:pPr>
            <a:r>
              <a:rPr lang="ru-RU" b="1" dirty="0" smtClean="0"/>
              <a:t>Кроме </a:t>
            </a:r>
            <a:r>
              <a:rPr lang="ru-RU" b="1" dirty="0"/>
              <a:t>того, в обязанности </a:t>
            </a:r>
            <a:r>
              <a:rPr lang="ru-RU" b="1" dirty="0" smtClean="0"/>
              <a:t>маневрового диспетчера</a:t>
            </a:r>
            <a:r>
              <a:rPr lang="ru-RU" b="1" dirty="0"/>
              <a:t> </a:t>
            </a:r>
            <a:r>
              <a:rPr lang="ru-RU" b="1" dirty="0" smtClean="0"/>
              <a:t> </a:t>
            </a:r>
            <a:r>
              <a:rPr lang="ru-RU" b="1" dirty="0"/>
              <a:t>входит следующее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708920"/>
            <a:ext cx="54006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планирование и организация маневровой работы на станции;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обеспечение своевременной подачи местных вагонов под погрузку/выгрузку в адрес организаций (Клиентов станции) примыкающих своими подъездными ж/д путями к станционным путям;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/>
              <a:t>подготовка ж/д составов к отправлению.</a:t>
            </a:r>
          </a:p>
          <a:p>
            <a:endParaRPr lang="ru-RU" b="1" dirty="0" smtClean="0"/>
          </a:p>
          <a:p>
            <a:r>
              <a:rPr lang="ru-RU" b="1" dirty="0" smtClean="0">
                <a:solidFill>
                  <a:srgbClr val="C00000"/>
                </a:solidFill>
              </a:rPr>
              <a:t>Также </a:t>
            </a:r>
            <a:r>
              <a:rPr lang="ru-RU" b="1" dirty="0">
                <a:solidFill>
                  <a:srgbClr val="C00000"/>
                </a:solidFill>
              </a:rPr>
              <a:t>ДСЦ руководит станционными работниками (машинисты маневровых локомотивов, составители поездов, регулировщики скорости) которые участвуют в маневровом процессе.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2" t="10019"/>
          <a:stretch/>
        </p:blipFill>
        <p:spPr bwMode="auto">
          <a:xfrm>
            <a:off x="6424989" y="2708920"/>
            <a:ext cx="1864600" cy="317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15581" y="6140629"/>
            <a:ext cx="3029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Локомотивный </a:t>
            </a:r>
          </a:p>
          <a:p>
            <a:r>
              <a:rPr lang="ru-RU" sz="1400" b="1" dirty="0"/>
              <a:t>д</a:t>
            </a:r>
            <a:r>
              <a:rPr lang="ru-RU" sz="1400" b="1" dirty="0" smtClean="0"/>
              <a:t>испетчер  </a:t>
            </a:r>
            <a:r>
              <a:rPr lang="ru-RU" sz="1400" b="1" dirty="0" err="1" smtClean="0"/>
              <a:t>Камышан</a:t>
            </a:r>
            <a:r>
              <a:rPr lang="ru-RU" sz="1400" b="1" dirty="0" smtClean="0"/>
              <a:t> </a:t>
            </a:r>
            <a:r>
              <a:rPr lang="ru-RU" sz="1400" b="1" dirty="0" smtClean="0"/>
              <a:t> Д</a:t>
            </a:r>
            <a:r>
              <a:rPr lang="ru-RU" sz="1400" b="1" dirty="0" smtClean="0"/>
              <a:t>. А.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1714492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357</Words>
  <Application>Microsoft Office PowerPoint</Application>
  <PresentationFormat>Экран (4:3)</PresentationFormat>
  <Paragraphs>53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Ярмарка профессий</vt:lpstr>
      <vt:lpstr>Дирекция управления движением </vt:lpstr>
      <vt:lpstr>Начальник станции</vt:lpstr>
      <vt:lpstr> Дежурный по станции </vt:lpstr>
      <vt:lpstr> Поездной диспетчер </vt:lpstr>
      <vt:lpstr>Маневровый диспетчер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Движенцы</dc:title>
  <dc:creator>WAIO</dc:creator>
  <cp:lastModifiedBy>WAIO</cp:lastModifiedBy>
  <cp:revision>37</cp:revision>
  <dcterms:created xsi:type="dcterms:W3CDTF">2020-04-27T06:27:13Z</dcterms:created>
  <dcterms:modified xsi:type="dcterms:W3CDTF">2020-04-27T11:35:15Z</dcterms:modified>
</cp:coreProperties>
</file>