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60" r:id="rId5"/>
    <p:sldId id="266" r:id="rId6"/>
    <p:sldId id="269" r:id="rId7"/>
    <p:sldId id="272" r:id="rId8"/>
    <p:sldId id="273" r:id="rId9"/>
    <p:sldId id="271" r:id="rId10"/>
    <p:sldId id="274" r:id="rId11"/>
    <p:sldId id="275" r:id="rId12"/>
    <p:sldId id="278" r:id="rId13"/>
    <p:sldId id="276" r:id="rId14"/>
    <p:sldId id="277" r:id="rId15"/>
    <p:sldId id="263" r:id="rId16"/>
    <p:sldId id="264"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42" autoAdjust="0"/>
    <p:restoredTop sz="94660"/>
  </p:normalViewPr>
  <p:slideViewPr>
    <p:cSldViewPr snapToGrid="0">
      <p:cViewPr varScale="1">
        <p:scale>
          <a:sx n="56" d="100"/>
          <a:sy n="56" d="100"/>
        </p:scale>
        <p:origin x="606" y="6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211255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2058487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3233389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2630988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2522489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1190810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2169762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354783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655974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2622253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C900B30-C717-444A-A5AC-821582D78A0A}" type="slidenum">
              <a:rPr lang="ru-RU" smtClean="0"/>
              <a:pPr/>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49301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352317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C900B30-C717-444A-A5AC-821582D78A0A}" type="slidenum">
              <a:rPr lang="ru-RU" smtClean="0"/>
              <a:pPr/>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2290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324110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3334073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91C4ED6-B4A5-4B9D-AC0D-CF2416AA5BCB}" type="datetimeFigureOut">
              <a:rPr lang="ru-RU" smtClean="0"/>
              <a:pPr/>
              <a:t>29.04.2020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C900B30-C717-444A-A5AC-821582D78A0A}" type="slidenum">
              <a:rPr lang="ru-RU" smtClean="0"/>
              <a:pPr/>
              <a:t>‹#›</a:t>
            </a:fld>
            <a:endParaRPr lang="ru-RU"/>
          </a:p>
        </p:txBody>
      </p:sp>
    </p:spTree>
    <p:extLst>
      <p:ext uri="{BB962C8B-B14F-4D97-AF65-F5344CB8AC3E}">
        <p14:creationId xmlns:p14="http://schemas.microsoft.com/office/powerpoint/2010/main" val="2704962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91C4ED6-B4A5-4B9D-AC0D-CF2416AA5BCB}" type="datetimeFigureOut">
              <a:rPr lang="ru-RU" smtClean="0"/>
              <a:pPr/>
              <a:t>29.04.2020</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C900B30-C717-444A-A5AC-821582D78A0A}" type="slidenum">
              <a:rPr lang="ru-RU" smtClean="0"/>
              <a:pPr/>
              <a:t>‹#›</a:t>
            </a:fld>
            <a:endParaRPr lang="ru-RU"/>
          </a:p>
        </p:txBody>
      </p:sp>
    </p:spTree>
    <p:extLst>
      <p:ext uri="{BB962C8B-B14F-4D97-AF65-F5344CB8AC3E}">
        <p14:creationId xmlns:p14="http://schemas.microsoft.com/office/powerpoint/2010/main" val="80930399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9883" y="1681843"/>
            <a:ext cx="9477602" cy="1894693"/>
          </a:xfrm>
        </p:spPr>
        <p:txBody>
          <a:bodyPr>
            <a:normAutofit/>
          </a:bodyPr>
          <a:lstStyle/>
          <a:p>
            <a:pPr algn="ctr"/>
            <a:r>
              <a:rPr lang="ru-RU" sz="3600" dirty="0" smtClean="0">
                <a:latin typeface="+mn-lt"/>
              </a:rPr>
              <a:t>Железнодорожная профессия «машинист»</a:t>
            </a:r>
            <a:endParaRPr lang="ru-RU" sz="3600" dirty="0">
              <a:latin typeface="+mn-lt"/>
            </a:endParaRPr>
          </a:p>
        </p:txBody>
      </p:sp>
      <p:sp>
        <p:nvSpPr>
          <p:cNvPr id="3" name="Подзаголовок 2"/>
          <p:cNvSpPr>
            <a:spLocks noGrp="1"/>
          </p:cNvSpPr>
          <p:nvPr>
            <p:ph type="body" idx="1"/>
          </p:nvPr>
        </p:nvSpPr>
        <p:spPr>
          <a:xfrm>
            <a:off x="5660887" y="4395537"/>
            <a:ext cx="6290482" cy="1681750"/>
          </a:xfrm>
        </p:spPr>
        <p:txBody>
          <a:bodyPr>
            <a:normAutofit/>
          </a:bodyPr>
          <a:lstStyle/>
          <a:p>
            <a:r>
              <a:rPr lang="ru-RU" sz="1500" dirty="0" smtClean="0">
                <a:solidFill>
                  <a:schemeClr val="tx1"/>
                </a:solidFill>
              </a:rPr>
              <a:t>Автор: Мещеряков Константин, учащийся 8 Б класса</a:t>
            </a:r>
            <a:endParaRPr lang="en-US" sz="1500" dirty="0" smtClean="0">
              <a:solidFill>
                <a:schemeClr val="tx1"/>
              </a:solidFill>
            </a:endParaRPr>
          </a:p>
          <a:p>
            <a:r>
              <a:rPr lang="ru-RU" sz="1500" dirty="0" smtClean="0">
                <a:solidFill>
                  <a:schemeClr val="tx1"/>
                </a:solidFill>
              </a:rPr>
              <a:t>Лицея № 36 ОАО «РЖД»:</a:t>
            </a:r>
          </a:p>
          <a:p>
            <a:r>
              <a:rPr lang="ru-RU" sz="1500" dirty="0" smtClean="0">
                <a:solidFill>
                  <a:schemeClr val="tx1"/>
                </a:solidFill>
              </a:rPr>
              <a:t>Руководитель: Перминова Юлия Александровна</a:t>
            </a:r>
          </a:p>
          <a:p>
            <a:r>
              <a:rPr lang="ru-RU" sz="1500" smtClean="0">
                <a:solidFill>
                  <a:schemeClr val="tx1"/>
                </a:solidFill>
              </a:rPr>
              <a:t>Лицей </a:t>
            </a:r>
            <a:r>
              <a:rPr lang="ru-RU" sz="1500" dirty="0" smtClean="0">
                <a:solidFill>
                  <a:schemeClr val="tx1"/>
                </a:solidFill>
              </a:rPr>
              <a:t>№ 36 ОАО «РЖД</a:t>
            </a:r>
          </a:p>
          <a:p>
            <a:endParaRPr lang="ru-RU" dirty="0"/>
          </a:p>
        </p:txBody>
      </p:sp>
    </p:spTree>
    <p:extLst>
      <p:ext uri="{BB962C8B-B14F-4D97-AF65-F5344CB8AC3E}">
        <p14:creationId xmlns:p14="http://schemas.microsoft.com/office/powerpoint/2010/main" val="2155985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6671" y="817779"/>
            <a:ext cx="10377940" cy="1468800"/>
          </a:xfrm>
        </p:spPr>
        <p:txBody>
          <a:bodyPr>
            <a:normAutofit/>
          </a:bodyPr>
          <a:lstStyle/>
          <a:p>
            <a:r>
              <a:rPr lang="ru-RU" sz="3100" b="1" u="sng" dirty="0" smtClean="0"/>
              <a:t>Цель проекта</a:t>
            </a:r>
            <a:r>
              <a:rPr lang="en-US" sz="3100" dirty="0" smtClean="0"/>
              <a:t>:</a:t>
            </a:r>
            <a:r>
              <a:rPr lang="ru-RU" sz="3100" dirty="0" smtClean="0"/>
              <a:t> </a:t>
            </a:r>
            <a:r>
              <a:rPr lang="ru-RU" sz="2800" dirty="0" smtClean="0"/>
              <a:t>изучить историю  появления профессии «машинист», современное представление о профессии и ее будущее</a:t>
            </a:r>
            <a:endParaRPr lang="ru-RU" dirty="0"/>
          </a:p>
        </p:txBody>
      </p:sp>
      <p:sp>
        <p:nvSpPr>
          <p:cNvPr id="3" name="Текст 2"/>
          <p:cNvSpPr>
            <a:spLocks noGrp="1"/>
          </p:cNvSpPr>
          <p:nvPr>
            <p:ph type="body" idx="1"/>
          </p:nvPr>
        </p:nvSpPr>
        <p:spPr>
          <a:xfrm>
            <a:off x="1203002" y="2683621"/>
            <a:ext cx="9609377" cy="1198567"/>
          </a:xfrm>
        </p:spPr>
        <p:txBody>
          <a:bodyPr>
            <a:normAutofit fontScale="25000" lnSpcReduction="20000"/>
          </a:bodyPr>
          <a:lstStyle/>
          <a:p>
            <a:r>
              <a:rPr lang="ru-RU" sz="11200" b="1" u="sng" dirty="0" smtClean="0">
                <a:solidFill>
                  <a:schemeClr val="tx1"/>
                </a:solidFill>
              </a:rPr>
              <a:t>Задачи</a:t>
            </a:r>
            <a:r>
              <a:rPr lang="en-US" sz="11200" b="1" u="sng" dirty="0" smtClean="0">
                <a:solidFill>
                  <a:schemeClr val="tx1"/>
                </a:solidFill>
              </a:rPr>
              <a:t>:</a:t>
            </a:r>
            <a:endParaRPr lang="ru-RU" sz="11200" b="1" u="sng" dirty="0" smtClean="0">
              <a:solidFill>
                <a:schemeClr val="tx1"/>
              </a:solidFill>
            </a:endParaRPr>
          </a:p>
          <a:p>
            <a:pPr marL="514350" lvl="0" indent="-514350"/>
            <a:r>
              <a:rPr lang="ru-RU" sz="9600" dirty="0" smtClean="0">
                <a:solidFill>
                  <a:schemeClr val="tx1"/>
                </a:solidFill>
              </a:rPr>
              <a:t>1. Изучить историю появления железнодорожной профессии «машинист».</a:t>
            </a:r>
          </a:p>
          <a:p>
            <a:pPr marL="514350" lvl="0" indent="-514350">
              <a:buFont typeface="Wingdings 3" charset="2"/>
              <a:buAutoNum type="arabicPeriod" startAt="2"/>
            </a:pPr>
            <a:r>
              <a:rPr lang="ru-RU" sz="9600" dirty="0" smtClean="0">
                <a:solidFill>
                  <a:schemeClr val="tx1"/>
                </a:solidFill>
              </a:rPr>
              <a:t>Изучить современное представление о профессии «машинист».</a:t>
            </a:r>
          </a:p>
          <a:p>
            <a:pPr marL="514350" lvl="0" indent="-514350">
              <a:buFont typeface="Wingdings 3" charset="2"/>
              <a:buAutoNum type="arabicPeriod" startAt="2"/>
            </a:pPr>
            <a:r>
              <a:rPr lang="ru-RU" sz="9600" dirty="0" smtClean="0">
                <a:solidFill>
                  <a:schemeClr val="tx1"/>
                </a:solidFill>
              </a:rPr>
              <a:t>Квалификация машинистов железнодорожного подвижного состава.</a:t>
            </a:r>
          </a:p>
          <a:p>
            <a:pPr lvl="0"/>
            <a:r>
              <a:rPr lang="ru-RU" sz="9600" dirty="0" smtClean="0">
                <a:solidFill>
                  <a:schemeClr val="accent1"/>
                </a:solidFill>
              </a:rPr>
              <a:t>4.</a:t>
            </a:r>
            <a:r>
              <a:rPr lang="ru-RU" sz="9600" dirty="0" smtClean="0">
                <a:solidFill>
                  <a:schemeClr val="tx1"/>
                </a:solidFill>
              </a:rPr>
              <a:t> Будущее профессии «машинист».</a:t>
            </a:r>
          </a:p>
          <a:p>
            <a:pPr lvl="0"/>
            <a:r>
              <a:rPr lang="ru-RU" sz="9600" dirty="0" smtClean="0">
                <a:solidFill>
                  <a:schemeClr val="accent1"/>
                </a:solidFill>
              </a:rPr>
              <a:t>5.</a:t>
            </a:r>
            <a:r>
              <a:rPr lang="ru-RU" sz="9600" dirty="0" smtClean="0">
                <a:solidFill>
                  <a:schemeClr val="tx1"/>
                </a:solidFill>
              </a:rPr>
              <a:t> </a:t>
            </a:r>
            <a:r>
              <a:rPr lang="ru-RU" sz="9600" dirty="0" smtClean="0"/>
              <a:t> </a:t>
            </a:r>
            <a:r>
              <a:rPr lang="ru-RU" sz="9600" dirty="0" smtClean="0">
                <a:solidFill>
                  <a:schemeClr val="tx1"/>
                </a:solidFill>
              </a:rPr>
              <a:t>Составить игру-викторину с вопросами о профессии «машинист».</a:t>
            </a:r>
          </a:p>
          <a:p>
            <a:pPr marL="514350" indent="-514350"/>
            <a:endParaRPr lang="ru-RU" sz="9600" dirty="0" smtClean="0">
              <a:solidFill>
                <a:schemeClr val="tx1"/>
              </a:solidFill>
            </a:endParaRPr>
          </a:p>
        </p:txBody>
      </p:sp>
    </p:spTree>
    <p:extLst>
      <p:ext uri="{BB962C8B-B14F-4D97-AF65-F5344CB8AC3E}">
        <p14:creationId xmlns:p14="http://schemas.microsoft.com/office/powerpoint/2010/main" val="4072386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431" y="1503579"/>
            <a:ext cx="11727574" cy="1468800"/>
          </a:xfrm>
        </p:spPr>
        <p:txBody>
          <a:bodyPr>
            <a:noAutofit/>
          </a:bodyPr>
          <a:lstStyle/>
          <a:p>
            <a:r>
              <a:rPr lang="ru-RU" sz="2800" b="1" dirty="0" smtClean="0"/>
              <a:t/>
            </a:r>
            <a:br>
              <a:rPr lang="ru-RU" sz="2800" b="1" dirty="0" smtClean="0"/>
            </a:br>
            <a:r>
              <a:rPr lang="ru-RU" sz="2800" b="1" dirty="0" smtClean="0"/>
              <a:t/>
            </a:r>
            <a:br>
              <a:rPr lang="ru-RU" sz="2800" b="1" dirty="0" smtClean="0"/>
            </a:br>
            <a:r>
              <a:rPr lang="ru-RU" sz="2800" b="1" dirty="0" smtClean="0"/>
              <a:t/>
            </a:r>
            <a:br>
              <a:rPr lang="ru-RU" sz="2800" b="1" dirty="0" smtClean="0"/>
            </a:br>
            <a:r>
              <a:rPr lang="ru-RU" sz="2800" b="1" dirty="0" smtClean="0"/>
              <a:t>1. История появления железнодорожной профессии машинист </a:t>
            </a:r>
            <a:r>
              <a:rPr lang="ru-RU" sz="2800" dirty="0"/>
              <a:t/>
            </a:r>
            <a:br>
              <a:rPr lang="ru-RU" sz="2800" dirty="0"/>
            </a:br>
            <a:r>
              <a:rPr lang="ru-RU" sz="2800" dirty="0"/>
              <a:t> </a:t>
            </a:r>
            <a:r>
              <a:rPr lang="ru-RU" sz="2400" dirty="0" smtClean="0"/>
              <a:t/>
            </a:r>
            <a:br>
              <a:rPr lang="ru-RU" sz="2400" dirty="0" smtClean="0"/>
            </a:br>
            <a:r>
              <a:rPr lang="ru-RU" sz="2400" dirty="0"/>
              <a:t/>
            </a:r>
            <a:br>
              <a:rPr lang="ru-RU" sz="2400" dirty="0"/>
            </a:br>
            <a:endParaRPr lang="ru-RU" sz="2800" dirty="0"/>
          </a:p>
        </p:txBody>
      </p:sp>
      <p:sp>
        <p:nvSpPr>
          <p:cNvPr id="7" name="Прямоугольник 6"/>
          <p:cNvSpPr/>
          <p:nvPr/>
        </p:nvSpPr>
        <p:spPr>
          <a:xfrm>
            <a:off x="1026697" y="1932074"/>
            <a:ext cx="6529136" cy="4188775"/>
          </a:xfrm>
          <a:prstGeom prst="rect">
            <a:avLst/>
          </a:prstGeom>
        </p:spPr>
        <p:txBody>
          <a:bodyPr wrap="square">
            <a:spAutoFit/>
          </a:bodyPr>
          <a:lstStyle/>
          <a:p>
            <a:pPr>
              <a:lnSpc>
                <a:spcPct val="150000"/>
              </a:lnSpc>
            </a:pPr>
            <a:r>
              <a:rPr lang="ru-RU" sz="2000" dirty="0" smtClean="0"/>
              <a:t>Первый в мире паровоз изобрел и построил в 1803 году английский горный инженер Ричард </a:t>
            </a:r>
            <a:r>
              <a:rPr lang="ru-RU" sz="2000" dirty="0" err="1" smtClean="0"/>
              <a:t>Тревик</a:t>
            </a:r>
            <a:r>
              <a:rPr lang="ru-RU" sz="2000" dirty="0" smtClean="0"/>
              <a:t>. Машина весила 5 т и шла со скоростью                 8 км/ч. В 1825 году Джордж Стефенсон построил первую в мире железную дорогу общего пользования с паровой тягой между городами </a:t>
            </a:r>
            <a:r>
              <a:rPr lang="ru-RU" sz="2000" dirty="0" err="1" smtClean="0"/>
              <a:t>Стоктоном</a:t>
            </a:r>
            <a:r>
              <a:rPr lang="ru-RU" sz="2000" dirty="0" smtClean="0"/>
              <a:t> и </a:t>
            </a:r>
            <a:r>
              <a:rPr lang="ru-RU" sz="2000" dirty="0" err="1" smtClean="0"/>
              <a:t>Дарлингтоном</a:t>
            </a:r>
            <a:r>
              <a:rPr lang="ru-RU" sz="2000" dirty="0" smtClean="0"/>
              <a:t> в Англии. Эту дату можно считать датой появления профессии «машинист».</a:t>
            </a:r>
            <a:endParaRPr lang="ru-RU" sz="2000" dirty="0"/>
          </a:p>
        </p:txBody>
      </p:sp>
      <p:pic>
        <p:nvPicPr>
          <p:cNvPr id="1026" name="Picture 2" descr="C:\Users\nrs_MeshheryakovaDM\Desktop\Проект 8 Б машинист\unnamed.jpg"/>
          <p:cNvPicPr>
            <a:picLocks noChangeAspect="1" noChangeArrowheads="1"/>
          </p:cNvPicPr>
          <p:nvPr/>
        </p:nvPicPr>
        <p:blipFill>
          <a:blip r:embed="rId2" cstate="print"/>
          <a:srcRect/>
          <a:stretch>
            <a:fillRect/>
          </a:stretch>
        </p:blipFill>
        <p:spPr bwMode="auto">
          <a:xfrm>
            <a:off x="8213558" y="1571542"/>
            <a:ext cx="3064042" cy="4876800"/>
          </a:xfrm>
          <a:prstGeom prst="rect">
            <a:avLst/>
          </a:prstGeom>
          <a:noFill/>
        </p:spPr>
      </p:pic>
    </p:spTree>
    <p:extLst>
      <p:ext uri="{BB962C8B-B14F-4D97-AF65-F5344CB8AC3E}">
        <p14:creationId xmlns:p14="http://schemas.microsoft.com/office/powerpoint/2010/main" val="2826828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3347" y="930441"/>
            <a:ext cx="5101390" cy="5037222"/>
          </a:xfrm>
        </p:spPr>
        <p:txBody>
          <a:bodyPr>
            <a:noAutofit/>
          </a:bodyPr>
          <a:lstStyle/>
          <a:p>
            <a:r>
              <a:rPr lang="ru-RU" sz="2800" dirty="0" smtClean="0"/>
              <a:t> </a:t>
            </a:r>
            <a:br>
              <a:rPr lang="ru-RU" sz="2800" dirty="0" smtClean="0"/>
            </a:br>
            <a:r>
              <a:rPr lang="ru-RU" sz="2800" dirty="0" smtClean="0"/>
              <a:t>Слово «бригада» в отношении паровозников появилось уже при советской власти, в 1920-е годы. В царские времена «бригада» называлась «прислугой». Бригада состояла из помощника машиниста и кочегара.</a:t>
            </a:r>
            <a:br>
              <a:rPr lang="ru-RU" sz="2800" dirty="0" smtClean="0"/>
            </a:br>
            <a:r>
              <a:rPr lang="ru-RU" sz="2800" dirty="0" smtClean="0"/>
              <a:t/>
            </a:r>
            <a:br>
              <a:rPr lang="ru-RU" sz="2800" dirty="0" smtClean="0"/>
            </a:br>
            <a:endParaRPr lang="ru-RU" sz="2800" dirty="0"/>
          </a:p>
        </p:txBody>
      </p:sp>
      <p:sp>
        <p:nvSpPr>
          <p:cNvPr id="5" name="Заголовок 1"/>
          <p:cNvSpPr txBox="1">
            <a:spLocks/>
          </p:cNvSpPr>
          <p:nvPr/>
        </p:nvSpPr>
        <p:spPr>
          <a:xfrm>
            <a:off x="545432" y="224589"/>
            <a:ext cx="10780295" cy="1411706"/>
          </a:xfrm>
          <a:prstGeom prst="rect">
            <a:avLst/>
          </a:prstGeom>
        </p:spPr>
        <p:txBody>
          <a:bodyPr vert="horz" lIns="91440" tIns="45720" rIns="91440" bIns="45720" rtlCol="0" anchor="b">
            <a:noAutofit/>
          </a:bodyPr>
          <a:lstStyle/>
          <a:p>
            <a:pPr defTabSz="457200">
              <a:spcBef>
                <a:spcPct val="0"/>
              </a:spcBef>
              <a:defRPr/>
            </a:pPr>
            <a:r>
              <a:rPr kumimoji="0" lang="ru-RU" sz="28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 </a:t>
            </a:r>
            <a:br>
              <a:rPr kumimoji="0" lang="ru-RU" sz="28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br>
            <a:r>
              <a:rPr lang="ru-RU" sz="4400" dirty="0" smtClean="0"/>
              <a:t> </a:t>
            </a:r>
          </a:p>
          <a:p>
            <a:pPr defTabSz="457200">
              <a:spcBef>
                <a:spcPct val="0"/>
              </a:spcBef>
              <a:defRPr/>
            </a:pPr>
            <a:endParaRPr lang="ru-RU" sz="4400" dirty="0" smtClean="0"/>
          </a:p>
          <a:p>
            <a:pPr defTabSz="457200">
              <a:spcBef>
                <a:spcPct val="0"/>
              </a:spcBef>
              <a:defRPr/>
            </a:pPr>
            <a:r>
              <a:rPr lang="ru-RU" sz="4400" b="1" dirty="0" smtClean="0"/>
              <a:t>История появления «бригад».</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ru-RU" sz="440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pic>
        <p:nvPicPr>
          <p:cNvPr id="2050" name="Picture 2" descr="C:\Users\nrs_MeshheryakovaDM\Desktop\Проект 8 Б машинист\unnamed (2).jpg"/>
          <p:cNvPicPr>
            <a:picLocks noChangeAspect="1" noChangeArrowheads="1"/>
          </p:cNvPicPr>
          <p:nvPr/>
        </p:nvPicPr>
        <p:blipFill>
          <a:blip r:embed="rId2" cstate="print"/>
          <a:srcRect/>
          <a:stretch>
            <a:fillRect/>
          </a:stretch>
        </p:blipFill>
        <p:spPr bwMode="auto">
          <a:xfrm>
            <a:off x="6127583" y="1835568"/>
            <a:ext cx="4876800" cy="3650832"/>
          </a:xfrm>
          <a:prstGeom prst="rect">
            <a:avLst/>
          </a:prstGeom>
          <a:noFill/>
        </p:spPr>
      </p:pic>
      <p:sp>
        <p:nvSpPr>
          <p:cNvPr id="7" name="Заголовок 1"/>
          <p:cNvSpPr txBox="1">
            <a:spLocks/>
          </p:cNvSpPr>
          <p:nvPr/>
        </p:nvSpPr>
        <p:spPr>
          <a:xfrm>
            <a:off x="6737684" y="5823284"/>
            <a:ext cx="5133474" cy="449180"/>
          </a:xfrm>
          <a:prstGeom prst="rect">
            <a:avLst/>
          </a:prstGeom>
        </p:spPr>
        <p:txBody>
          <a:bodyPr vert="horz" lIns="91440" tIns="45720" rIns="91440" bIns="45720" rtlCol="0" anchor="b">
            <a:noAutofit/>
          </a:bodyPr>
          <a:lstStyle/>
          <a:p>
            <a:pPr defTabSz="457200">
              <a:spcBef>
                <a:spcPct val="0"/>
              </a:spcBef>
              <a:defRPr/>
            </a:pPr>
            <a:r>
              <a:rPr kumimoji="0" lang="ru-RU" sz="28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 </a:t>
            </a:r>
            <a:br>
              <a:rPr kumimoji="0" lang="ru-RU" sz="2800" b="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br>
            <a:r>
              <a:rPr lang="ru-RU" sz="4400" dirty="0" smtClean="0"/>
              <a:t> </a:t>
            </a:r>
          </a:p>
          <a:p>
            <a:pPr defTabSz="457200">
              <a:spcBef>
                <a:spcPct val="0"/>
              </a:spcBef>
              <a:defRPr/>
            </a:pPr>
            <a:endParaRPr lang="ru-RU" sz="4400" dirty="0" smtClean="0"/>
          </a:p>
          <a:p>
            <a:pPr marL="0" marR="0" lvl="0" indent="0" algn="l" defTabSz="457200" rtl="0" eaLnBrk="1" fontAlgn="auto" latinLnBrk="0" hangingPunct="1">
              <a:lnSpc>
                <a:spcPct val="100000"/>
              </a:lnSpc>
              <a:spcBef>
                <a:spcPct val="0"/>
              </a:spcBef>
              <a:spcAft>
                <a:spcPts val="0"/>
              </a:spcAft>
              <a:buClrTx/>
              <a:buSzTx/>
              <a:buFontTx/>
              <a:buNone/>
              <a:tabLst/>
              <a:defRPr/>
            </a:pPr>
            <a:r>
              <a:rPr kumimoji="0" lang="ru-RU" sz="2000"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На фото – будни паровозных</a:t>
            </a:r>
            <a:r>
              <a:rPr kumimoji="0" lang="ru-RU" sz="2000" i="0" u="none" strike="noStrike" kern="1200" cap="none" spc="0" normalizeH="0" noProof="0" dirty="0" smtClean="0">
                <a:ln>
                  <a:noFill/>
                </a:ln>
                <a:solidFill>
                  <a:schemeClr val="tx1">
                    <a:lumMod val="85000"/>
                    <a:lumOff val="15000"/>
                  </a:schemeClr>
                </a:solidFill>
                <a:effectLst/>
                <a:uLnTx/>
                <a:uFillTx/>
                <a:latin typeface="+mj-lt"/>
                <a:ea typeface="+mj-ea"/>
                <a:cs typeface="+mj-cs"/>
              </a:rPr>
              <a:t> бригад</a:t>
            </a:r>
            <a:endParaRPr kumimoji="0" lang="ru-RU" sz="200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Tree>
    <p:extLst>
      <p:ext uri="{BB962C8B-B14F-4D97-AF65-F5344CB8AC3E}">
        <p14:creationId xmlns:p14="http://schemas.microsoft.com/office/powerpoint/2010/main" val="3967455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5390" y="5951622"/>
            <a:ext cx="4748464" cy="649705"/>
          </a:xfrm>
        </p:spPr>
        <p:txBody>
          <a:bodyPr>
            <a:normAutofit/>
          </a:bodyPr>
          <a:lstStyle/>
          <a:p>
            <a:r>
              <a:rPr lang="ru-RU" sz="2000" dirty="0" smtClean="0">
                <a:solidFill>
                  <a:schemeClr val="tx1"/>
                </a:solidFill>
              </a:rPr>
              <a:t>Не растопишь - не поедешь</a:t>
            </a:r>
            <a:endParaRPr lang="ru-RU" sz="2000" dirty="0">
              <a:solidFill>
                <a:schemeClr val="tx1"/>
              </a:solidFill>
            </a:endParaRPr>
          </a:p>
        </p:txBody>
      </p:sp>
      <p:sp>
        <p:nvSpPr>
          <p:cNvPr id="3" name="Текст 2"/>
          <p:cNvSpPr>
            <a:spLocks noGrp="1"/>
          </p:cNvSpPr>
          <p:nvPr>
            <p:ph type="body" idx="1"/>
          </p:nvPr>
        </p:nvSpPr>
        <p:spPr>
          <a:xfrm>
            <a:off x="503737" y="1572127"/>
            <a:ext cx="5399758" cy="4924926"/>
          </a:xfrm>
        </p:spPr>
        <p:txBody>
          <a:bodyPr>
            <a:noAutofit/>
          </a:bodyPr>
          <a:lstStyle/>
          <a:p>
            <a:r>
              <a:rPr lang="ru-RU" sz="1800" dirty="0" smtClean="0">
                <a:solidFill>
                  <a:schemeClr val="tx1"/>
                </a:solidFill>
              </a:rPr>
              <a:t>Слова «помощник» и «кочегар» – ровесники «сухопутного парохода». Кочегаров недолго называли «истопниками», а затем тоже позаимствовали слово из обихода флота. Следует сразу сказать, что на паровозе не кочегар бросал уголь в топку, а помощник, как более опытный, а на кочегаре лежали разные вспомогательные обязанности. Он смазывал буксы, набирал масло и воду, подгребал уголь из тендера в лоток, подсыпал его в стокерную машину, если паровоз оборудован стокером. А задача помощника – держать пар должного давления. Это очень большое искусство, особенно при отоплении плохими углями. Недаром за хороших помощников машинисты иногда даже дрались.</a:t>
            </a:r>
          </a:p>
          <a:p>
            <a:endParaRPr lang="ru-RU" sz="3200" dirty="0"/>
          </a:p>
        </p:txBody>
      </p:sp>
      <p:sp>
        <p:nvSpPr>
          <p:cNvPr id="13314" name="AutoShape 2" descr="Не растопишь - не поедешь: сколько времени нужно, чтобы &quot;завести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316" name="AutoShape 4" descr="Не растопишь - не поедешь: сколько времени нужно, чтобы &quot;завести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318" name="AutoShape 6" descr="Не растопишь - не поедешь: сколько времени нужно, чтобы &quot;завести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3319" name="Picture 7" descr="C:\Users\nrs_MeshheryakovaDM\Desktop\Проект 8 Б машинист\original.jpg"/>
          <p:cNvPicPr>
            <a:picLocks noChangeAspect="1" noChangeArrowheads="1"/>
          </p:cNvPicPr>
          <p:nvPr/>
        </p:nvPicPr>
        <p:blipFill>
          <a:blip r:embed="rId2" cstate="print"/>
          <a:srcRect/>
          <a:stretch>
            <a:fillRect/>
          </a:stretch>
        </p:blipFill>
        <p:spPr bwMode="auto">
          <a:xfrm>
            <a:off x="5951621" y="1556084"/>
            <a:ext cx="5117431" cy="4309311"/>
          </a:xfrm>
          <a:prstGeom prst="rect">
            <a:avLst/>
          </a:prstGeom>
          <a:noFill/>
        </p:spPr>
      </p:pic>
      <p:sp>
        <p:nvSpPr>
          <p:cNvPr id="9" name="Заголовок 1"/>
          <p:cNvSpPr txBox="1">
            <a:spLocks/>
          </p:cNvSpPr>
          <p:nvPr/>
        </p:nvSpPr>
        <p:spPr>
          <a:xfrm>
            <a:off x="863636" y="314498"/>
            <a:ext cx="10940940" cy="1016997"/>
          </a:xfrm>
          <a:prstGeom prst="rect">
            <a:avLst/>
          </a:prstGeom>
        </p:spPr>
        <p:txBody>
          <a:bodyPr vert="horz" lIns="91440" tIns="45720" rIns="91440" bIns="45720" rtlCol="0" anchor="b">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ru-RU" sz="3600" b="0" i="0" u="none" strike="noStrike" kern="1200" cap="none" spc="0" normalizeH="0" baseline="0" noProof="0" smtClean="0">
                <a:ln>
                  <a:noFill/>
                </a:ln>
                <a:solidFill>
                  <a:schemeClr val="tx1">
                    <a:lumMod val="85000"/>
                    <a:lumOff val="15000"/>
                  </a:schemeClr>
                </a:solidFill>
                <a:effectLst/>
                <a:uLnTx/>
                <a:uFillTx/>
                <a:latin typeface="+mj-lt"/>
                <a:ea typeface="+mj-ea"/>
                <a:cs typeface="+mj-cs"/>
              </a:rPr>
              <a:t>Помощник машиниста и кочегар</a:t>
            </a:r>
            <a:endParaRPr kumimoji="0" lang="ru-RU" sz="3600" b="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Tree>
    <p:extLst>
      <p:ext uri="{BB962C8B-B14F-4D97-AF65-F5344CB8AC3E}">
        <p14:creationId xmlns:p14="http://schemas.microsoft.com/office/powerpoint/2010/main" val="34336539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6752" y="218245"/>
            <a:ext cx="11376490" cy="1468800"/>
          </a:xfrm>
        </p:spPr>
        <p:txBody>
          <a:bodyPr>
            <a:normAutofit fontScale="90000"/>
          </a:bodyPr>
          <a:lstStyle/>
          <a:p>
            <a:r>
              <a:rPr lang="ru-RU" sz="3600" b="1" dirty="0" smtClean="0"/>
              <a:t>2. Современное представление о профессии «машинист».</a:t>
            </a:r>
            <a:r>
              <a:rPr lang="ru-RU" sz="3600" dirty="0" smtClean="0"/>
              <a:t/>
            </a:r>
            <a:br>
              <a:rPr lang="ru-RU" sz="3600" dirty="0" smtClean="0"/>
            </a:br>
            <a:endParaRPr lang="ru-RU" sz="3600" b="1" dirty="0"/>
          </a:p>
        </p:txBody>
      </p:sp>
      <p:sp>
        <p:nvSpPr>
          <p:cNvPr id="3" name="Текст 2"/>
          <p:cNvSpPr>
            <a:spLocks noGrp="1"/>
          </p:cNvSpPr>
          <p:nvPr>
            <p:ph type="body" idx="1"/>
          </p:nvPr>
        </p:nvSpPr>
        <p:spPr>
          <a:xfrm>
            <a:off x="792499" y="1781540"/>
            <a:ext cx="4709943" cy="3159428"/>
          </a:xfrm>
        </p:spPr>
        <p:txBody>
          <a:bodyPr>
            <a:noAutofit/>
          </a:bodyPr>
          <a:lstStyle/>
          <a:p>
            <a:pPr>
              <a:lnSpc>
                <a:spcPct val="150000"/>
              </a:lnSpc>
            </a:pPr>
            <a:r>
              <a:rPr lang="ru-RU" sz="1800" dirty="0" smtClean="0">
                <a:solidFill>
                  <a:schemeClr val="tx1"/>
                </a:solidFill>
              </a:rPr>
              <a:t>В наше время машинист поезда – это профессиональный железнодорожник, который управляет локомотивом или </a:t>
            </a:r>
            <a:r>
              <a:rPr lang="ru-RU" sz="1800" dirty="0" err="1" smtClean="0">
                <a:solidFill>
                  <a:schemeClr val="tx1"/>
                </a:solidFill>
              </a:rPr>
              <a:t>моторвагонным</a:t>
            </a:r>
            <a:r>
              <a:rPr lang="ru-RU" sz="1800" dirty="0" smtClean="0">
                <a:solidFill>
                  <a:schemeClr val="tx1"/>
                </a:solidFill>
              </a:rPr>
              <a:t> составом, обеспечивая перевозку грузов и пассажиров.</a:t>
            </a:r>
          </a:p>
          <a:p>
            <a:pPr>
              <a:lnSpc>
                <a:spcPct val="150000"/>
              </a:lnSpc>
            </a:pPr>
            <a:endParaRPr lang="ru-RU" sz="1800" dirty="0" smtClean="0">
              <a:solidFill>
                <a:schemeClr val="tx1"/>
              </a:solidFill>
            </a:endParaRPr>
          </a:p>
        </p:txBody>
      </p:sp>
      <p:pic>
        <p:nvPicPr>
          <p:cNvPr id="12289" name="Picture 1" descr="C:\Users\nrs_MeshheryakovaDM\Desktop\Проект 8 Б машинист\Локомотив на фоне локомотивного депо.jpeg"/>
          <p:cNvPicPr>
            <a:picLocks noChangeAspect="1" noChangeArrowheads="1"/>
          </p:cNvPicPr>
          <p:nvPr/>
        </p:nvPicPr>
        <p:blipFill>
          <a:blip r:embed="rId2" cstate="print"/>
          <a:srcRect/>
          <a:stretch>
            <a:fillRect/>
          </a:stretch>
        </p:blipFill>
        <p:spPr bwMode="auto">
          <a:xfrm>
            <a:off x="5614738" y="1251284"/>
            <a:ext cx="5566610" cy="4604418"/>
          </a:xfrm>
          <a:prstGeom prst="rect">
            <a:avLst/>
          </a:prstGeom>
          <a:noFill/>
        </p:spPr>
      </p:pic>
      <p:sp>
        <p:nvSpPr>
          <p:cNvPr id="6" name="Текст 2"/>
          <p:cNvSpPr txBox="1">
            <a:spLocks/>
          </p:cNvSpPr>
          <p:nvPr/>
        </p:nvSpPr>
        <p:spPr>
          <a:xfrm>
            <a:off x="5181600" y="6063916"/>
            <a:ext cx="6448926" cy="561473"/>
          </a:xfrm>
          <a:prstGeom prst="rect">
            <a:avLst/>
          </a:prstGeom>
        </p:spPr>
        <p:txBody>
          <a:bodyPr vert="horz" lIns="91440" tIns="45720" rIns="91440" bIns="45720" rtlCol="0" anchor="t">
            <a:noAutofit/>
          </a:bodyPr>
          <a:lstStyle/>
          <a:p>
            <a:pPr marL="0" marR="0" lvl="0" indent="0" algn="l" defTabSz="457200" rtl="0" eaLnBrk="1" fontAlgn="auto" latinLnBrk="0" hangingPunct="1">
              <a:spcBef>
                <a:spcPts val="1000"/>
              </a:spcBef>
              <a:spcAft>
                <a:spcPts val="0"/>
              </a:spcAft>
              <a:buClr>
                <a:schemeClr val="accent1"/>
              </a:buClr>
              <a:buSzTx/>
              <a:buFont typeface="Wingdings 3" charset="2"/>
              <a:buNone/>
              <a:tabLst/>
              <a:defRPr/>
            </a:pPr>
            <a:r>
              <a:rPr kumimoji="0" lang="ru-RU" sz="1800" b="0" i="0" u="none" strike="noStrike" kern="1200" cap="none" spc="0" normalizeH="0" baseline="0" noProof="0" dirty="0" smtClean="0">
                <a:ln>
                  <a:noFill/>
                </a:ln>
                <a:solidFill>
                  <a:schemeClr val="tx1"/>
                </a:solidFill>
                <a:effectLst/>
                <a:uLnTx/>
                <a:uFillTx/>
                <a:latin typeface="+mn-lt"/>
                <a:ea typeface="+mn-ea"/>
                <a:cs typeface="+mn-cs"/>
              </a:rPr>
              <a:t>Современный локомотив на фоне локомотивного депо</a:t>
            </a:r>
          </a:p>
        </p:txBody>
      </p:sp>
    </p:spTree>
    <p:extLst>
      <p:ext uri="{BB962C8B-B14F-4D97-AF65-F5344CB8AC3E}">
        <p14:creationId xmlns:p14="http://schemas.microsoft.com/office/powerpoint/2010/main" val="3433653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0841" y="0"/>
            <a:ext cx="11389896" cy="1298386"/>
          </a:xfrm>
        </p:spPr>
        <p:txBody>
          <a:bodyPr>
            <a:noAutofit/>
          </a:bodyPr>
          <a:lstStyle/>
          <a:p>
            <a:pPr algn="just"/>
            <a:r>
              <a:rPr lang="ru-RU" sz="2800" dirty="0" smtClean="0"/>
              <a:t>Машинист поезда лично управляет локомотивом, не доверяя эту работу никому</a:t>
            </a:r>
            <a:endParaRPr lang="ru-RU" sz="2800" dirty="0"/>
          </a:p>
        </p:txBody>
      </p:sp>
      <p:sp>
        <p:nvSpPr>
          <p:cNvPr id="8" name="Заголовок 1"/>
          <p:cNvSpPr txBox="1">
            <a:spLocks/>
          </p:cNvSpPr>
          <p:nvPr/>
        </p:nvSpPr>
        <p:spPr>
          <a:xfrm>
            <a:off x="457202" y="1909011"/>
            <a:ext cx="5317958" cy="4555958"/>
          </a:xfrm>
          <a:prstGeom prst="rect">
            <a:avLst/>
          </a:prstGeom>
        </p:spPr>
        <p:txBody>
          <a:bodyPr vert="horz" lIns="91440" tIns="45720" rIns="91440" bIns="45720" rtlCol="0" anchor="b">
            <a:noAutofit/>
          </a:bodyPr>
          <a:lstStyle/>
          <a:p>
            <a:pPr lvl="0" algn="just" defTabSz="457200">
              <a:lnSpc>
                <a:spcPct val="150000"/>
              </a:lnSpc>
              <a:spcBef>
                <a:spcPct val="0"/>
              </a:spcBef>
            </a:pPr>
            <a:r>
              <a:rPr lang="ru-RU" sz="2000" dirty="0" smtClean="0"/>
              <a:t>Он должен внимательно следить за дорогой и сигналами светофоров. Обслуживание техники и контроль над ее нормальной работой в пути возлагается на помощника. Машинисты поездов могут работать на разных видах транспорта: на локомотивах, к которым прицепляются вагоны (электровоз, тепловоз, паровоз); на </a:t>
            </a:r>
            <a:r>
              <a:rPr lang="ru-RU" sz="2000" dirty="0" err="1" smtClean="0"/>
              <a:t>моторвагонном</a:t>
            </a:r>
            <a:r>
              <a:rPr lang="ru-RU" sz="2000" dirty="0" smtClean="0"/>
              <a:t> составе (электропоезд, дизель-поезд). </a:t>
            </a:r>
            <a:endParaRPr kumimoji="0" lang="ru-RU" sz="2000" b="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pic>
        <p:nvPicPr>
          <p:cNvPr id="11265" name="Picture 1" descr="C:\Users\nrs_MeshheryakovaDM\Desktop\Проект 8 Б машинист\Рабочее место машиниста.jpeg"/>
          <p:cNvPicPr>
            <a:picLocks noChangeAspect="1" noChangeArrowheads="1"/>
          </p:cNvPicPr>
          <p:nvPr/>
        </p:nvPicPr>
        <p:blipFill>
          <a:blip r:embed="rId2" cstate="print"/>
          <a:srcRect/>
          <a:stretch>
            <a:fillRect/>
          </a:stretch>
        </p:blipFill>
        <p:spPr bwMode="auto">
          <a:xfrm>
            <a:off x="5920094" y="1507958"/>
            <a:ext cx="6031274" cy="4523456"/>
          </a:xfrm>
          <a:prstGeom prst="rect">
            <a:avLst/>
          </a:prstGeom>
          <a:noFill/>
        </p:spPr>
      </p:pic>
      <p:sp>
        <p:nvSpPr>
          <p:cNvPr id="6" name="Заголовок 1"/>
          <p:cNvSpPr txBox="1">
            <a:spLocks/>
          </p:cNvSpPr>
          <p:nvPr/>
        </p:nvSpPr>
        <p:spPr>
          <a:xfrm>
            <a:off x="5887452" y="5791201"/>
            <a:ext cx="6112042" cy="794083"/>
          </a:xfrm>
          <a:prstGeom prst="rect">
            <a:avLst/>
          </a:prstGeom>
        </p:spPr>
        <p:txBody>
          <a:bodyPr vert="horz" lIns="91440" tIns="45720" rIns="91440" bIns="45720" rtlCol="0" anchor="b">
            <a:noAutofit/>
          </a:bodyPr>
          <a:lstStyle/>
          <a:p>
            <a:pPr marL="0" marR="0" lvl="0" indent="0" algn="just" defTabSz="457200" rtl="0" eaLnBrk="1" fontAlgn="auto" latinLnBrk="0" hangingPunct="1">
              <a:lnSpc>
                <a:spcPct val="100000"/>
              </a:lnSpc>
              <a:spcBef>
                <a:spcPct val="0"/>
              </a:spcBef>
              <a:spcAft>
                <a:spcPts val="0"/>
              </a:spcAft>
              <a:buClrTx/>
              <a:buSzTx/>
              <a:buFontTx/>
              <a:buNone/>
              <a:tabLst/>
              <a:defRPr/>
            </a:pPr>
            <a:r>
              <a:rPr kumimoji="0" lang="ru-RU"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     Рабочее место машиниста в электровозе</a:t>
            </a:r>
            <a:endParaRPr kumimoji="0" lang="ru-RU"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Tree>
    <p:extLst>
      <p:ext uri="{BB962C8B-B14F-4D97-AF65-F5344CB8AC3E}">
        <p14:creationId xmlns:p14="http://schemas.microsoft.com/office/powerpoint/2010/main" val="1817820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6884" y="0"/>
            <a:ext cx="11389896" cy="1105881"/>
          </a:xfrm>
        </p:spPr>
        <p:txBody>
          <a:bodyPr>
            <a:noAutofit/>
          </a:bodyPr>
          <a:lstStyle/>
          <a:p>
            <a:pPr algn="just"/>
            <a:r>
              <a:rPr lang="ru-RU" sz="3200" dirty="0" smtClean="0"/>
              <a:t>Обязанности машиниста </a:t>
            </a:r>
            <a:endParaRPr lang="ru-RU" sz="3200" dirty="0"/>
          </a:p>
        </p:txBody>
      </p:sp>
      <p:sp>
        <p:nvSpPr>
          <p:cNvPr id="8" name="Заголовок 1"/>
          <p:cNvSpPr txBox="1">
            <a:spLocks/>
          </p:cNvSpPr>
          <p:nvPr/>
        </p:nvSpPr>
        <p:spPr>
          <a:xfrm>
            <a:off x="569494" y="1235242"/>
            <a:ext cx="5815263" cy="4820652"/>
          </a:xfrm>
          <a:prstGeom prst="rect">
            <a:avLst/>
          </a:prstGeom>
        </p:spPr>
        <p:txBody>
          <a:bodyPr vert="horz" lIns="91440" tIns="45720" rIns="91440" bIns="45720" rtlCol="0" anchor="b">
            <a:noAutofit/>
          </a:bodyPr>
          <a:lstStyle/>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pPr lvl="0" algn="just" defTabSz="457200">
              <a:spcBef>
                <a:spcPct val="0"/>
              </a:spcBef>
            </a:pPr>
            <a:endParaRPr lang="ru-RU" dirty="0" smtClean="0"/>
          </a:p>
          <a:p>
            <a:r>
              <a:rPr lang="ru-RU" sz="2400" dirty="0" smtClean="0"/>
              <a:t>Машинист должен вести поезд точно по графику, соблюдая правила движения, сигналы семафора и т.д. Маршрут следования поезда практически неизменен. Однако ситуация на дороге меняется постоянно.  Она может зависеть от погоды, от загруженности поезда, от других участников движения. Например, застрявший на путях грузовик, требует немедленного реагирования.</a:t>
            </a:r>
            <a:endParaRPr lang="ru-RU" sz="2400" dirty="0"/>
          </a:p>
        </p:txBody>
      </p:sp>
      <p:pic>
        <p:nvPicPr>
          <p:cNvPr id="10241" name="Picture 1" descr="C:\Users\nrs_MeshheryakovaDM\Desktop\Проект 8 Б машинист\mashinist_poezda_0.png"/>
          <p:cNvPicPr>
            <a:picLocks noChangeAspect="1" noChangeArrowheads="1"/>
          </p:cNvPicPr>
          <p:nvPr/>
        </p:nvPicPr>
        <p:blipFill>
          <a:blip r:embed="rId2" cstate="print"/>
          <a:srcRect/>
          <a:stretch>
            <a:fillRect/>
          </a:stretch>
        </p:blipFill>
        <p:spPr bwMode="auto">
          <a:xfrm>
            <a:off x="6096000" y="1700463"/>
            <a:ext cx="5534525" cy="4523874"/>
          </a:xfrm>
          <a:prstGeom prst="rect">
            <a:avLst/>
          </a:prstGeom>
          <a:noFill/>
        </p:spPr>
      </p:pic>
    </p:spTree>
    <p:extLst>
      <p:ext uri="{BB962C8B-B14F-4D97-AF65-F5344CB8AC3E}">
        <p14:creationId xmlns:p14="http://schemas.microsoft.com/office/powerpoint/2010/main" val="18178209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0708" y="433137"/>
            <a:ext cx="11424617" cy="1177418"/>
          </a:xfrm>
        </p:spPr>
        <p:txBody>
          <a:bodyPr>
            <a:normAutofit fontScale="90000"/>
          </a:bodyPr>
          <a:lstStyle/>
          <a:p>
            <a:r>
              <a:rPr lang="ru-RU" sz="3600" b="1" dirty="0" smtClean="0"/>
              <a:t>Учебные заведения Иркутской области, обучающие профессии «машинист».</a:t>
            </a:r>
            <a:r>
              <a:rPr lang="ru-RU" sz="3600" dirty="0" smtClean="0"/>
              <a:t/>
            </a:r>
            <a:br>
              <a:rPr lang="ru-RU" sz="3600" dirty="0" smtClean="0"/>
            </a:br>
            <a:endParaRPr lang="ru-RU" sz="3600" dirty="0"/>
          </a:p>
        </p:txBody>
      </p:sp>
      <p:sp>
        <p:nvSpPr>
          <p:cNvPr id="3" name="Текст 2"/>
          <p:cNvSpPr>
            <a:spLocks noGrp="1"/>
          </p:cNvSpPr>
          <p:nvPr>
            <p:ph type="body" idx="1"/>
          </p:nvPr>
        </p:nvSpPr>
        <p:spPr>
          <a:xfrm>
            <a:off x="744372" y="1460696"/>
            <a:ext cx="10292595" cy="5084483"/>
          </a:xfrm>
        </p:spPr>
        <p:txBody>
          <a:bodyPr>
            <a:noAutofit/>
          </a:bodyPr>
          <a:lstStyle/>
          <a:p>
            <a:pPr algn="just"/>
            <a:r>
              <a:rPr lang="ru-RU" sz="1800" dirty="0" smtClean="0">
                <a:solidFill>
                  <a:schemeClr val="tx1"/>
                </a:solidFill>
              </a:rPr>
              <a:t>Чтобы получить право учиться на машиниста электропоезда, сначала придется выучиться на помощника машиниста поезда и отработать два-четыре года. При приеме на курсы помощников машинистов метро преимущество получают кандидаты с профильным высшим или средним образованием.</a:t>
            </a:r>
          </a:p>
          <a:p>
            <a:pPr algn="just"/>
            <a:r>
              <a:rPr lang="ru-RU" sz="1800" dirty="0" smtClean="0">
                <a:solidFill>
                  <a:schemeClr val="tx1"/>
                </a:solidFill>
              </a:rPr>
              <a:t>По окончанию учебы выпускники некоторых специальностей железнодорожных колледжей могут поступить в профильные вузы без сдачи ЕГЭ.</a:t>
            </a:r>
          </a:p>
          <a:p>
            <a:pPr algn="just"/>
            <a:r>
              <a:rPr lang="ru-RU" sz="1800" dirty="0" smtClean="0">
                <a:solidFill>
                  <a:schemeClr val="tx1"/>
                </a:solidFill>
              </a:rPr>
              <a:t>В Иркутской области можно получить соответствующее образование в:</a:t>
            </a:r>
          </a:p>
          <a:p>
            <a:pPr algn="just"/>
            <a:r>
              <a:rPr lang="ru-RU" sz="1800" dirty="0" smtClean="0">
                <a:solidFill>
                  <a:schemeClr val="tx1"/>
                </a:solidFill>
              </a:rPr>
              <a:t>Иркутском государственном университете путей сообщения - в современном научно-образовательном комплексе с развитой учебно-лабораторной и производственной базой, имеющей все условия для качественной подготовки высококвалифицированных специалистов транспортной отрасли;</a:t>
            </a:r>
          </a:p>
          <a:p>
            <a:pPr algn="just"/>
            <a:r>
              <a:rPr lang="ru-RU" sz="1800" dirty="0" smtClean="0">
                <a:solidFill>
                  <a:schemeClr val="tx1"/>
                </a:solidFill>
              </a:rPr>
              <a:t>Сибирском колледже транспорта и строительства Иркутского государственного университета путей сообщения.</a:t>
            </a:r>
            <a:endParaRPr lang="ru-RU" sz="1800" dirty="0">
              <a:solidFill>
                <a:schemeClr val="tx1"/>
              </a:solidFill>
            </a:endParaRPr>
          </a:p>
        </p:txBody>
      </p:sp>
      <p:pic>
        <p:nvPicPr>
          <p:cNvPr id="9217" name="Picture 1" descr="C:\Users\nrs_MeshheryakovaDM\Desktop\Проект 8 Б машинист\Без названия.jpg"/>
          <p:cNvPicPr>
            <a:picLocks noChangeAspect="1" noChangeArrowheads="1"/>
          </p:cNvPicPr>
          <p:nvPr/>
        </p:nvPicPr>
        <p:blipFill>
          <a:blip r:embed="rId2" cstate="print"/>
          <a:srcRect/>
          <a:stretch>
            <a:fillRect/>
          </a:stretch>
        </p:blipFill>
        <p:spPr bwMode="auto">
          <a:xfrm>
            <a:off x="9930064" y="5390147"/>
            <a:ext cx="2261936" cy="1467853"/>
          </a:xfrm>
          <a:prstGeom prst="rect">
            <a:avLst/>
          </a:prstGeom>
          <a:noFill/>
        </p:spPr>
      </p:pic>
    </p:spTree>
    <p:extLst>
      <p:ext uri="{BB962C8B-B14F-4D97-AF65-F5344CB8AC3E}">
        <p14:creationId xmlns:p14="http://schemas.microsoft.com/office/powerpoint/2010/main" val="3433653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6752" y="218245"/>
            <a:ext cx="11312322" cy="1468800"/>
          </a:xfrm>
        </p:spPr>
        <p:txBody>
          <a:bodyPr>
            <a:normAutofit/>
          </a:bodyPr>
          <a:lstStyle/>
          <a:p>
            <a:r>
              <a:rPr lang="ru-RU" sz="3600" b="1" dirty="0" smtClean="0"/>
              <a:t>3. Квалификация машинистов железнодорожного подвижного состава.</a:t>
            </a:r>
            <a:endParaRPr lang="ru-RU" sz="3600" dirty="0"/>
          </a:p>
        </p:txBody>
      </p:sp>
      <p:sp>
        <p:nvSpPr>
          <p:cNvPr id="3" name="Текст 2"/>
          <p:cNvSpPr>
            <a:spLocks noGrp="1"/>
          </p:cNvSpPr>
          <p:nvPr>
            <p:ph type="body" idx="1"/>
          </p:nvPr>
        </p:nvSpPr>
        <p:spPr>
          <a:xfrm>
            <a:off x="545433" y="1781540"/>
            <a:ext cx="11117178" cy="753113"/>
          </a:xfrm>
        </p:spPr>
        <p:txBody>
          <a:bodyPr>
            <a:noAutofit/>
          </a:bodyPr>
          <a:lstStyle/>
          <a:p>
            <a:r>
              <a:rPr lang="ru-RU" dirty="0" smtClean="0">
                <a:solidFill>
                  <a:schemeClr val="tx1"/>
                </a:solidFill>
              </a:rPr>
              <a:t>Машинистам локомотивов присваиваются третий, второй и первый классы квалификации.</a:t>
            </a:r>
          </a:p>
          <a:p>
            <a:r>
              <a:rPr lang="ru-RU" sz="3200" dirty="0" smtClean="0"/>
              <a:t/>
            </a:r>
            <a:br>
              <a:rPr lang="ru-RU" sz="3200" dirty="0" smtClean="0"/>
            </a:br>
            <a:r>
              <a:rPr lang="ru-RU" sz="3200" dirty="0" smtClean="0"/>
              <a:t/>
            </a:r>
            <a:br>
              <a:rPr lang="ru-RU" sz="3200" dirty="0" smtClean="0"/>
            </a:br>
            <a:endParaRPr lang="ru-RU" sz="3000" dirty="0">
              <a:solidFill>
                <a:schemeClr val="tx1">
                  <a:lumMod val="85000"/>
                  <a:lumOff val="15000"/>
                </a:schemeClr>
              </a:solidFill>
            </a:endParaRPr>
          </a:p>
        </p:txBody>
      </p:sp>
      <p:sp>
        <p:nvSpPr>
          <p:cNvPr id="5" name="Текст 2"/>
          <p:cNvSpPr txBox="1">
            <a:spLocks/>
          </p:cNvSpPr>
          <p:nvPr/>
        </p:nvSpPr>
        <p:spPr>
          <a:xfrm>
            <a:off x="1738983" y="3979308"/>
            <a:ext cx="9747164" cy="2437535"/>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ts val="1000"/>
              </a:spcBef>
              <a:spcAft>
                <a:spcPts val="0"/>
              </a:spcAft>
              <a:buClr>
                <a:schemeClr val="accent1"/>
              </a:buClr>
              <a:buSzTx/>
              <a:buFont typeface="Wingdings 3" charset="2"/>
              <a:buNone/>
              <a:tabLst/>
              <a:defRPr/>
            </a:pP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endParaRPr kumimoji="0" lang="ru-RU" sz="3000" b="0" i="0" u="none" strike="noStrike" kern="1200" cap="none" spc="0" normalizeH="0" baseline="0" noProof="0" dirty="0">
              <a:ln>
                <a:noFill/>
              </a:ln>
              <a:solidFill>
                <a:schemeClr val="tx1">
                  <a:lumMod val="85000"/>
                  <a:lumOff val="15000"/>
                </a:schemeClr>
              </a:solidFill>
              <a:effectLst/>
              <a:uLnTx/>
              <a:uFillTx/>
              <a:latin typeface="+mn-lt"/>
              <a:ea typeface="+mn-ea"/>
              <a:cs typeface="+mn-cs"/>
            </a:endParaRPr>
          </a:p>
        </p:txBody>
      </p:sp>
      <p:sp>
        <p:nvSpPr>
          <p:cNvPr id="6" name="Прямоугольник 5"/>
          <p:cNvSpPr/>
          <p:nvPr/>
        </p:nvSpPr>
        <p:spPr>
          <a:xfrm>
            <a:off x="609599" y="2839451"/>
            <a:ext cx="3834063" cy="1477328"/>
          </a:xfrm>
          <a:prstGeom prst="rect">
            <a:avLst/>
          </a:prstGeom>
        </p:spPr>
        <p:txBody>
          <a:bodyPr wrap="square">
            <a:spAutoFit/>
          </a:bodyPr>
          <a:lstStyle/>
          <a:p>
            <a:pPr algn="just"/>
            <a:r>
              <a:rPr lang="ru-RU" dirty="0" smtClean="0"/>
              <a:t>Машинисты локомотивов первого класса квалификации преимущественно обслуживают скоростное, пассажирское движение</a:t>
            </a:r>
            <a:endParaRPr lang="ru-RU" dirty="0">
              <a:solidFill>
                <a:schemeClr val="tx1">
                  <a:lumMod val="85000"/>
                  <a:lumOff val="15000"/>
                </a:schemeClr>
              </a:solidFill>
            </a:endParaRPr>
          </a:p>
        </p:txBody>
      </p:sp>
      <p:sp>
        <p:nvSpPr>
          <p:cNvPr id="7" name="Прямоугольник 6"/>
          <p:cNvSpPr/>
          <p:nvPr/>
        </p:nvSpPr>
        <p:spPr>
          <a:xfrm>
            <a:off x="4523874" y="2807367"/>
            <a:ext cx="3994485" cy="2031325"/>
          </a:xfrm>
          <a:prstGeom prst="rect">
            <a:avLst/>
          </a:prstGeom>
        </p:spPr>
        <p:txBody>
          <a:bodyPr wrap="square">
            <a:spAutoFit/>
          </a:bodyPr>
          <a:lstStyle/>
          <a:p>
            <a:pPr algn="just"/>
            <a:r>
              <a:rPr lang="ru-RU" dirty="0" smtClean="0"/>
              <a:t>Машинисты локомотивов второго класса квалификации преимущественно обслуживают пассажирское, пригородное движение, а также могут быть использованы в грузовом движении </a:t>
            </a:r>
            <a:endParaRPr lang="ru-RU" dirty="0">
              <a:solidFill>
                <a:schemeClr val="tx1">
                  <a:lumMod val="85000"/>
                  <a:lumOff val="15000"/>
                </a:schemeClr>
              </a:solidFill>
            </a:endParaRPr>
          </a:p>
        </p:txBody>
      </p:sp>
      <p:sp>
        <p:nvSpPr>
          <p:cNvPr id="8" name="Прямоугольник 7"/>
          <p:cNvSpPr/>
          <p:nvPr/>
        </p:nvSpPr>
        <p:spPr>
          <a:xfrm>
            <a:off x="8678779" y="2775282"/>
            <a:ext cx="3513221" cy="1754326"/>
          </a:xfrm>
          <a:prstGeom prst="rect">
            <a:avLst/>
          </a:prstGeom>
        </p:spPr>
        <p:txBody>
          <a:bodyPr wrap="square">
            <a:spAutoFit/>
          </a:bodyPr>
          <a:lstStyle/>
          <a:p>
            <a:r>
              <a:rPr lang="ru-RU" dirty="0" smtClean="0"/>
              <a:t>Машинисты локомотивов третьего класса квалификации обслуживают грузовое движение и используются на маневровой работе. </a:t>
            </a:r>
            <a:endParaRPr lang="ru-RU" dirty="0"/>
          </a:p>
        </p:txBody>
      </p:sp>
      <p:pic>
        <p:nvPicPr>
          <p:cNvPr id="8193" name="Picture 1" descr="C:\Users\nrs_MeshheryakovaDM\Desktop\Проект 8 Б машинист\Без названия (2).jpg"/>
          <p:cNvPicPr>
            <a:picLocks noChangeAspect="1" noChangeArrowheads="1"/>
          </p:cNvPicPr>
          <p:nvPr/>
        </p:nvPicPr>
        <p:blipFill>
          <a:blip r:embed="rId2" cstate="print"/>
          <a:srcRect/>
          <a:stretch>
            <a:fillRect/>
          </a:stretch>
        </p:blipFill>
        <p:spPr bwMode="auto">
          <a:xfrm>
            <a:off x="806618" y="4409991"/>
            <a:ext cx="2686050" cy="1704975"/>
          </a:xfrm>
          <a:prstGeom prst="rect">
            <a:avLst/>
          </a:prstGeom>
          <a:noFill/>
        </p:spPr>
      </p:pic>
      <p:pic>
        <p:nvPicPr>
          <p:cNvPr id="8194" name="Picture 2" descr="C:\Users\nrs_MeshheryakovaDM\Desktop\Проект 8 Б машинист\пассажирский.jpg"/>
          <p:cNvPicPr>
            <a:picLocks noChangeAspect="1" noChangeArrowheads="1"/>
          </p:cNvPicPr>
          <p:nvPr/>
        </p:nvPicPr>
        <p:blipFill>
          <a:blip r:embed="rId3" cstate="print"/>
          <a:srcRect/>
          <a:stretch>
            <a:fillRect/>
          </a:stretch>
        </p:blipFill>
        <p:spPr bwMode="auto">
          <a:xfrm>
            <a:off x="4668252" y="4871871"/>
            <a:ext cx="3400927" cy="1769562"/>
          </a:xfrm>
          <a:prstGeom prst="rect">
            <a:avLst/>
          </a:prstGeom>
          <a:noFill/>
        </p:spPr>
      </p:pic>
      <p:pic>
        <p:nvPicPr>
          <p:cNvPr id="8195" name="Picture 3" descr="C:\Users\nrs_MeshheryakovaDM\Desktop\Проект 8 Б машинист\грузовой (1).jpg"/>
          <p:cNvPicPr>
            <a:picLocks noChangeAspect="1" noChangeArrowheads="1"/>
          </p:cNvPicPr>
          <p:nvPr/>
        </p:nvPicPr>
        <p:blipFill>
          <a:blip r:embed="rId4" cstate="print"/>
          <a:srcRect/>
          <a:stretch>
            <a:fillRect/>
          </a:stretch>
        </p:blipFill>
        <p:spPr bwMode="auto">
          <a:xfrm>
            <a:off x="8871283" y="4812632"/>
            <a:ext cx="2983833" cy="1668379"/>
          </a:xfrm>
          <a:prstGeom prst="rect">
            <a:avLst/>
          </a:prstGeom>
          <a:noFill/>
        </p:spPr>
      </p:pic>
    </p:spTree>
    <p:extLst>
      <p:ext uri="{BB962C8B-B14F-4D97-AF65-F5344CB8AC3E}">
        <p14:creationId xmlns:p14="http://schemas.microsoft.com/office/powerpoint/2010/main" val="34336539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6752" y="218245"/>
            <a:ext cx="10940940" cy="952829"/>
          </a:xfrm>
        </p:spPr>
        <p:txBody>
          <a:bodyPr>
            <a:normAutofit/>
          </a:bodyPr>
          <a:lstStyle/>
          <a:p>
            <a:r>
              <a:rPr lang="ru-RU" sz="3600" b="1" dirty="0" smtClean="0"/>
              <a:t>Будущее профессии машинист</a:t>
            </a:r>
            <a:endParaRPr lang="ru-RU" sz="3600" dirty="0"/>
          </a:p>
        </p:txBody>
      </p:sp>
      <p:sp>
        <p:nvSpPr>
          <p:cNvPr id="3" name="Текст 2"/>
          <p:cNvSpPr>
            <a:spLocks noGrp="1"/>
          </p:cNvSpPr>
          <p:nvPr>
            <p:ph type="body" idx="1"/>
          </p:nvPr>
        </p:nvSpPr>
        <p:spPr>
          <a:xfrm>
            <a:off x="753980" y="1236106"/>
            <a:ext cx="6593306" cy="5621894"/>
          </a:xfrm>
        </p:spPr>
        <p:txBody>
          <a:bodyPr>
            <a:noAutofit/>
          </a:bodyPr>
          <a:lstStyle/>
          <a:p>
            <a:r>
              <a:rPr lang="ru-RU" sz="1900" dirty="0" smtClean="0">
                <a:solidFill>
                  <a:schemeClr val="tx1"/>
                </a:solidFill>
              </a:rPr>
              <a:t>В настоящее время в ОАО «РЖД» обсуждаются современные методы построения беспилотных транспортных средств. </a:t>
            </a:r>
          </a:p>
          <a:p>
            <a:r>
              <a:rPr lang="ru-RU" sz="1900" dirty="0" smtClean="0">
                <a:solidFill>
                  <a:schemeClr val="tx1"/>
                </a:solidFill>
              </a:rPr>
              <a:t>Стандартами Международной </a:t>
            </a:r>
            <a:r>
              <a:rPr lang="ru-RU" sz="1600" dirty="0" smtClean="0">
                <a:solidFill>
                  <a:schemeClr val="tx1"/>
                </a:solidFill>
              </a:rPr>
              <a:t>электротехнической </a:t>
            </a:r>
            <a:r>
              <a:rPr lang="ru-RU" sz="1900" dirty="0" smtClean="0">
                <a:solidFill>
                  <a:schemeClr val="tx1"/>
                </a:solidFill>
              </a:rPr>
              <a:t>комиссии определяются четыре уровня автоматизации электропоездов. На первом машинист полностью управляет поездом. На втором ведёт состав при поддержке системы </a:t>
            </a:r>
            <a:r>
              <a:rPr lang="ru-RU" sz="1900" dirty="0" err="1" smtClean="0">
                <a:solidFill>
                  <a:schemeClr val="tx1"/>
                </a:solidFill>
              </a:rPr>
              <a:t>автоведения</a:t>
            </a:r>
            <a:r>
              <a:rPr lang="ru-RU" sz="1900" dirty="0" smtClean="0">
                <a:solidFill>
                  <a:schemeClr val="tx1"/>
                </a:solidFill>
              </a:rPr>
              <a:t>. На третьем уровне электропоезд может двигаться самостоятельно, но машинист должен, на случай возникновения непредвиденных ситуаций, находиться на его борту, и не обязательно в кабине. Четвёртый уровень предполагает полное отсутствие локомотивной бригады в поезде.</a:t>
            </a:r>
          </a:p>
          <a:p>
            <a:r>
              <a:rPr lang="ru-RU" sz="1900" dirty="0" smtClean="0">
                <a:solidFill>
                  <a:schemeClr val="tx1"/>
                </a:solidFill>
              </a:rPr>
              <a:t>Как мы видим, даже внедрение беспилотных технологий не делает профессию машиниста неактуальной. </a:t>
            </a:r>
          </a:p>
          <a:p>
            <a:endParaRPr lang="ru-RU" sz="2400" dirty="0" smtClean="0"/>
          </a:p>
        </p:txBody>
      </p:sp>
      <p:sp>
        <p:nvSpPr>
          <p:cNvPr id="5" name="Текст 2"/>
          <p:cNvSpPr txBox="1">
            <a:spLocks/>
          </p:cNvSpPr>
          <p:nvPr/>
        </p:nvSpPr>
        <p:spPr>
          <a:xfrm>
            <a:off x="1738983" y="3979308"/>
            <a:ext cx="9747164" cy="2437535"/>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ts val="1000"/>
              </a:spcBef>
              <a:spcAft>
                <a:spcPts val="0"/>
              </a:spcAft>
              <a:buClr>
                <a:schemeClr val="accent1"/>
              </a:buClr>
              <a:buSzTx/>
              <a:buFont typeface="Wingdings 3" charset="2"/>
              <a:buNone/>
              <a:tabLst/>
              <a:defRPr/>
            </a:pP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endParaRPr kumimoji="0" lang="ru-RU" sz="3000" b="0" i="0" u="none" strike="noStrike" kern="1200" cap="none" spc="0" normalizeH="0" baseline="0" noProof="0" dirty="0">
              <a:ln>
                <a:noFill/>
              </a:ln>
              <a:solidFill>
                <a:schemeClr val="tx1">
                  <a:lumMod val="85000"/>
                  <a:lumOff val="15000"/>
                </a:schemeClr>
              </a:solidFill>
              <a:effectLst/>
              <a:uLnTx/>
              <a:uFillTx/>
              <a:latin typeface="+mn-lt"/>
              <a:ea typeface="+mn-ea"/>
              <a:cs typeface="+mn-cs"/>
            </a:endParaRPr>
          </a:p>
        </p:txBody>
      </p:sp>
      <p:pic>
        <p:nvPicPr>
          <p:cNvPr id="7169" name="Picture 1" descr="C:\Users\nrs_MeshheryakovaDM\Desktop\Проект 8 Б машинист\1431313_five.jpeg"/>
          <p:cNvPicPr>
            <a:picLocks noChangeAspect="1" noChangeArrowheads="1"/>
          </p:cNvPicPr>
          <p:nvPr/>
        </p:nvPicPr>
        <p:blipFill>
          <a:blip r:embed="rId2" cstate="print"/>
          <a:srcRect/>
          <a:stretch>
            <a:fillRect/>
          </a:stretch>
        </p:blipFill>
        <p:spPr bwMode="auto">
          <a:xfrm>
            <a:off x="7074568" y="1285458"/>
            <a:ext cx="4814303" cy="4281153"/>
          </a:xfrm>
          <a:prstGeom prst="rect">
            <a:avLst/>
          </a:prstGeom>
          <a:noFill/>
        </p:spPr>
      </p:pic>
      <p:sp>
        <p:nvSpPr>
          <p:cNvPr id="6" name="Заголовок 1"/>
          <p:cNvSpPr txBox="1">
            <a:spLocks/>
          </p:cNvSpPr>
          <p:nvPr/>
        </p:nvSpPr>
        <p:spPr>
          <a:xfrm>
            <a:off x="7106652" y="5614737"/>
            <a:ext cx="4844716" cy="705854"/>
          </a:xfrm>
          <a:prstGeom prst="rect">
            <a:avLst/>
          </a:prstGeom>
        </p:spPr>
        <p:txBody>
          <a:bodyPr vert="horz" lIns="91440" tIns="45720" rIns="91440" bIns="45720" rtlCol="0" anchor="b">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ru-RU" b="1" i="0" u="none" strike="noStrike" kern="1200" cap="none" spc="0" normalizeH="0" baseline="0" noProof="0" dirty="0" smtClean="0">
                <a:ln>
                  <a:noFill/>
                </a:ln>
                <a:solidFill>
                  <a:schemeClr val="tx1">
                    <a:lumMod val="85000"/>
                    <a:lumOff val="15000"/>
                  </a:schemeClr>
                </a:solidFill>
                <a:effectLst/>
                <a:uLnTx/>
                <a:uFillTx/>
                <a:latin typeface="+mj-lt"/>
                <a:ea typeface="+mj-ea"/>
                <a:cs typeface="+mj-cs"/>
              </a:rPr>
              <a:t>Фото первого беспилотного поезда в ОАО «РЖД»</a:t>
            </a:r>
            <a:endParaRPr kumimoji="0" lang="ru-RU" b="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Tree>
    <p:extLst>
      <p:ext uri="{BB962C8B-B14F-4D97-AF65-F5344CB8AC3E}">
        <p14:creationId xmlns:p14="http://schemas.microsoft.com/office/powerpoint/2010/main" val="3433653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6752" y="218245"/>
            <a:ext cx="10940940" cy="952829"/>
          </a:xfrm>
        </p:spPr>
        <p:txBody>
          <a:bodyPr>
            <a:normAutofit fontScale="90000"/>
          </a:bodyPr>
          <a:lstStyle/>
          <a:p>
            <a:r>
              <a:rPr lang="ru-RU" sz="3600" b="1" dirty="0" smtClean="0"/>
              <a:t>Профессиональные и личностные качества машиниста</a:t>
            </a:r>
            <a:endParaRPr lang="ru-RU" sz="3600" dirty="0"/>
          </a:p>
        </p:txBody>
      </p:sp>
      <p:sp>
        <p:nvSpPr>
          <p:cNvPr id="3" name="Текст 2"/>
          <p:cNvSpPr>
            <a:spLocks noGrp="1"/>
          </p:cNvSpPr>
          <p:nvPr>
            <p:ph type="body" idx="1"/>
          </p:nvPr>
        </p:nvSpPr>
        <p:spPr>
          <a:xfrm>
            <a:off x="753980" y="1236106"/>
            <a:ext cx="4507831" cy="4202168"/>
          </a:xfrm>
        </p:spPr>
        <p:txBody>
          <a:bodyPr>
            <a:noAutofit/>
          </a:bodyPr>
          <a:lstStyle/>
          <a:p>
            <a:pPr algn="just"/>
            <a:r>
              <a:rPr lang="ru-RU" sz="1800" dirty="0" smtClean="0">
                <a:solidFill>
                  <a:schemeClr val="tx1"/>
                </a:solidFill>
              </a:rPr>
              <a:t>К профессионально важным качествам машиниста локомотива относятся: физическая выносливость, нервно-психическая устойчивость, хорошая координация движений, скорость и точность движений, быстрота реакции,      высокий уровень переключаемости, концентрации, устойчивости                        внимания, навыки зрительного восприятия в процессе движения, навыки различения сигналов, точный глазомер, оперативность мышления</a:t>
            </a:r>
            <a:r>
              <a:rPr lang="ru-RU" sz="1800" dirty="0" smtClean="0"/>
              <a:t>.</a:t>
            </a:r>
          </a:p>
          <a:p>
            <a:endParaRPr lang="ru-RU" sz="2400" dirty="0" smtClean="0"/>
          </a:p>
        </p:txBody>
      </p:sp>
      <p:sp>
        <p:nvSpPr>
          <p:cNvPr id="5" name="Текст 2"/>
          <p:cNvSpPr txBox="1">
            <a:spLocks/>
          </p:cNvSpPr>
          <p:nvPr/>
        </p:nvSpPr>
        <p:spPr>
          <a:xfrm>
            <a:off x="1738983" y="3979308"/>
            <a:ext cx="9747164" cy="2437535"/>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ts val="1000"/>
              </a:spcBef>
              <a:spcAft>
                <a:spcPts val="0"/>
              </a:spcAft>
              <a:buClr>
                <a:schemeClr val="accent1"/>
              </a:buClr>
              <a:buSzTx/>
              <a:buFont typeface="Wingdings 3" charset="2"/>
              <a:buNone/>
              <a:tabLst/>
              <a:defRPr/>
            </a:pP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endParaRPr kumimoji="0" lang="ru-RU" sz="3000" b="0" i="0" u="none" strike="noStrike" kern="1200" cap="none" spc="0" normalizeH="0" baseline="0" noProof="0" dirty="0">
              <a:ln>
                <a:noFill/>
              </a:ln>
              <a:solidFill>
                <a:schemeClr val="tx1">
                  <a:lumMod val="85000"/>
                  <a:lumOff val="15000"/>
                </a:schemeClr>
              </a:solidFill>
              <a:effectLst/>
              <a:uLnTx/>
              <a:uFillTx/>
              <a:latin typeface="+mn-lt"/>
              <a:ea typeface="+mn-ea"/>
              <a:cs typeface="+mn-cs"/>
            </a:endParaRPr>
          </a:p>
        </p:txBody>
      </p:sp>
      <p:sp>
        <p:nvSpPr>
          <p:cNvPr id="6" name="Заголовок 1"/>
          <p:cNvSpPr txBox="1">
            <a:spLocks/>
          </p:cNvSpPr>
          <p:nvPr/>
        </p:nvSpPr>
        <p:spPr>
          <a:xfrm>
            <a:off x="6769769" y="1331494"/>
            <a:ext cx="4299284" cy="2294022"/>
          </a:xfrm>
          <a:prstGeom prst="rect">
            <a:avLst/>
          </a:prstGeom>
        </p:spPr>
        <p:txBody>
          <a:bodyPr vert="horz" lIns="91440" tIns="45720" rIns="91440" bIns="45720" rtlCol="0" anchor="b">
            <a:normAutofit fontScale="85000" lnSpcReduction="20000"/>
          </a:bodyPr>
          <a:lstStyle/>
          <a:p>
            <a:pPr algn="just">
              <a:lnSpc>
                <a:spcPct val="150000"/>
              </a:lnSpc>
            </a:pPr>
            <a:r>
              <a:rPr lang="ru-RU" dirty="0" smtClean="0"/>
              <a:t>Машинист локомотива должен обладать следующими личностными качествами: сообразительность, наблюдательность, бдительность, выдержка, организованность, осторожность, осмотрительность, решительность, дисциплинированность, самообладание.</a:t>
            </a:r>
            <a:endParaRPr lang="ru-RU" dirty="0"/>
          </a:p>
        </p:txBody>
      </p:sp>
      <p:pic>
        <p:nvPicPr>
          <p:cNvPr id="33794" name="Picture 2" descr="C:\Users\nrs_MeshheryakovaDM\Desktop\Проект 8 Б машинист\82screen1568555db.jpg"/>
          <p:cNvPicPr>
            <a:picLocks noChangeAspect="1" noChangeArrowheads="1"/>
          </p:cNvPicPr>
          <p:nvPr/>
        </p:nvPicPr>
        <p:blipFill>
          <a:blip r:embed="rId2" cstate="print"/>
          <a:srcRect/>
          <a:stretch>
            <a:fillRect/>
          </a:stretch>
        </p:blipFill>
        <p:spPr bwMode="auto">
          <a:xfrm>
            <a:off x="6801851" y="3776712"/>
            <a:ext cx="4315327" cy="2754931"/>
          </a:xfrm>
          <a:prstGeom prst="rect">
            <a:avLst/>
          </a:prstGeom>
          <a:noFill/>
        </p:spPr>
      </p:pic>
    </p:spTree>
    <p:extLst>
      <p:ext uri="{BB962C8B-B14F-4D97-AF65-F5344CB8AC3E}">
        <p14:creationId xmlns:p14="http://schemas.microsoft.com/office/powerpoint/2010/main" val="34336539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6752" y="218245"/>
            <a:ext cx="10940940" cy="1468800"/>
          </a:xfrm>
        </p:spPr>
        <p:txBody>
          <a:bodyPr>
            <a:normAutofit/>
          </a:bodyPr>
          <a:lstStyle/>
          <a:p>
            <a:r>
              <a:rPr lang="ru-RU" sz="3600" b="1" dirty="0" smtClean="0"/>
              <a:t>Игра-викторина на знание профессии «машинист»</a:t>
            </a:r>
            <a:endParaRPr lang="ru-RU" sz="3600" b="1" dirty="0"/>
          </a:p>
        </p:txBody>
      </p:sp>
      <p:sp>
        <p:nvSpPr>
          <p:cNvPr id="3" name="Текст 2"/>
          <p:cNvSpPr>
            <a:spLocks noGrp="1"/>
          </p:cNvSpPr>
          <p:nvPr>
            <p:ph type="body" idx="1"/>
          </p:nvPr>
        </p:nvSpPr>
        <p:spPr>
          <a:xfrm>
            <a:off x="818147" y="1781540"/>
            <a:ext cx="10202779" cy="945618"/>
          </a:xfrm>
        </p:spPr>
        <p:txBody>
          <a:bodyPr>
            <a:noAutofit/>
          </a:bodyPr>
          <a:lstStyle/>
          <a:p>
            <a:r>
              <a:rPr lang="ru-RU" sz="2400" dirty="0" smtClean="0">
                <a:solidFill>
                  <a:schemeClr val="tx1"/>
                </a:solidFill>
              </a:rPr>
              <a:t>1.  В каком году появилась железнодорожная профессия «машинист»? </a:t>
            </a:r>
            <a:endParaRPr lang="ru-RU" sz="2400" dirty="0" smtClean="0"/>
          </a:p>
          <a:p>
            <a:endParaRPr lang="ru-RU" sz="3000" dirty="0">
              <a:solidFill>
                <a:schemeClr val="tx1">
                  <a:lumMod val="85000"/>
                  <a:lumOff val="15000"/>
                </a:schemeClr>
              </a:solidFill>
            </a:endParaRPr>
          </a:p>
        </p:txBody>
      </p:sp>
      <p:sp>
        <p:nvSpPr>
          <p:cNvPr id="5" name="Текст 2"/>
          <p:cNvSpPr txBox="1">
            <a:spLocks/>
          </p:cNvSpPr>
          <p:nvPr/>
        </p:nvSpPr>
        <p:spPr>
          <a:xfrm>
            <a:off x="1450225" y="3903657"/>
            <a:ext cx="9747164" cy="2437535"/>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ts val="1000"/>
              </a:spcBef>
              <a:spcAft>
                <a:spcPts val="0"/>
              </a:spcAft>
              <a:buClr>
                <a:schemeClr val="accent1"/>
              </a:buClr>
              <a:buSzTx/>
              <a:buFont typeface="Wingdings 3" charset="2"/>
              <a:buNone/>
              <a:tabLst/>
              <a:defRPr/>
            </a:pP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endParaRPr kumimoji="0" lang="ru-RU" sz="3000" b="0" i="0" u="none" strike="noStrike" kern="1200" cap="none" spc="0" normalizeH="0" baseline="0" noProof="0" dirty="0">
              <a:ln>
                <a:noFill/>
              </a:ln>
              <a:solidFill>
                <a:schemeClr val="tx1">
                  <a:lumMod val="85000"/>
                  <a:lumOff val="15000"/>
                </a:schemeClr>
              </a:solidFill>
              <a:effectLst/>
              <a:uLnTx/>
              <a:uFillTx/>
              <a:latin typeface="+mn-lt"/>
              <a:ea typeface="+mn-ea"/>
              <a:cs typeface="+mn-cs"/>
            </a:endParaRPr>
          </a:p>
        </p:txBody>
      </p:sp>
      <p:sp>
        <p:nvSpPr>
          <p:cNvPr id="6" name="Прямоугольник 5"/>
          <p:cNvSpPr/>
          <p:nvPr/>
        </p:nvSpPr>
        <p:spPr>
          <a:xfrm>
            <a:off x="737937" y="1850267"/>
            <a:ext cx="10459452" cy="369332"/>
          </a:xfrm>
          <a:prstGeom prst="rect">
            <a:avLst/>
          </a:prstGeom>
        </p:spPr>
        <p:txBody>
          <a:bodyPr wrap="square">
            <a:spAutoFit/>
          </a:bodyPr>
          <a:lstStyle/>
          <a:p>
            <a:endParaRPr lang="ru-RU" dirty="0"/>
          </a:p>
        </p:txBody>
      </p:sp>
      <p:sp>
        <p:nvSpPr>
          <p:cNvPr id="8" name="Прямоугольник 7"/>
          <p:cNvSpPr/>
          <p:nvPr/>
        </p:nvSpPr>
        <p:spPr>
          <a:xfrm>
            <a:off x="1524000" y="2876962"/>
            <a:ext cx="10443411" cy="369332"/>
          </a:xfrm>
          <a:prstGeom prst="rect">
            <a:avLst/>
          </a:prstGeom>
        </p:spPr>
        <p:txBody>
          <a:bodyPr wrap="square">
            <a:spAutoFit/>
          </a:bodyPr>
          <a:lstStyle/>
          <a:p>
            <a:endParaRPr lang="ru-RU" b="1" dirty="0"/>
          </a:p>
        </p:txBody>
      </p:sp>
      <p:sp>
        <p:nvSpPr>
          <p:cNvPr id="9" name="Прямоугольник 8"/>
          <p:cNvSpPr/>
          <p:nvPr/>
        </p:nvSpPr>
        <p:spPr>
          <a:xfrm>
            <a:off x="753978" y="3528808"/>
            <a:ext cx="10443411" cy="461665"/>
          </a:xfrm>
          <a:prstGeom prst="rect">
            <a:avLst/>
          </a:prstGeom>
        </p:spPr>
        <p:txBody>
          <a:bodyPr wrap="square">
            <a:spAutoFit/>
          </a:bodyPr>
          <a:lstStyle/>
          <a:p>
            <a:r>
              <a:rPr lang="ru-RU" sz="2400" dirty="0" smtClean="0"/>
              <a:t>3. Как в царские времена называли «бригаду»? </a:t>
            </a:r>
            <a:endParaRPr lang="ru-RU" sz="2400" dirty="0"/>
          </a:p>
        </p:txBody>
      </p:sp>
      <p:sp>
        <p:nvSpPr>
          <p:cNvPr id="10" name="Прямоугольник 9"/>
          <p:cNvSpPr/>
          <p:nvPr/>
        </p:nvSpPr>
        <p:spPr>
          <a:xfrm>
            <a:off x="1010654" y="4417004"/>
            <a:ext cx="10443411" cy="400110"/>
          </a:xfrm>
          <a:prstGeom prst="rect">
            <a:avLst/>
          </a:prstGeom>
        </p:spPr>
        <p:txBody>
          <a:bodyPr wrap="square">
            <a:spAutoFit/>
          </a:bodyPr>
          <a:lstStyle/>
          <a:p>
            <a:r>
              <a:rPr lang="ru-RU" sz="2000" dirty="0" smtClean="0"/>
              <a:t>4. Чем смазывали первые паровозы? </a:t>
            </a:r>
            <a:endParaRPr lang="ru-RU" sz="2000" dirty="0"/>
          </a:p>
        </p:txBody>
      </p:sp>
      <p:sp>
        <p:nvSpPr>
          <p:cNvPr id="11" name="Прямоугольник 10"/>
          <p:cNvSpPr/>
          <p:nvPr/>
        </p:nvSpPr>
        <p:spPr>
          <a:xfrm>
            <a:off x="962526" y="5283278"/>
            <a:ext cx="10443411" cy="461665"/>
          </a:xfrm>
          <a:prstGeom prst="rect">
            <a:avLst/>
          </a:prstGeom>
        </p:spPr>
        <p:txBody>
          <a:bodyPr wrap="square">
            <a:spAutoFit/>
          </a:bodyPr>
          <a:lstStyle/>
          <a:p>
            <a:r>
              <a:rPr lang="ru-RU" sz="2400" dirty="0" smtClean="0"/>
              <a:t>5. Где машинист работает в одиночку? </a:t>
            </a:r>
            <a:r>
              <a:rPr lang="ru-RU" sz="2400" dirty="0" smtClean="0"/>
              <a:t>.</a:t>
            </a:r>
            <a:endParaRPr lang="ru-RU" sz="2400" dirty="0"/>
          </a:p>
        </p:txBody>
      </p:sp>
      <p:sp>
        <p:nvSpPr>
          <p:cNvPr id="6146" name="Rectangle 2"/>
          <p:cNvSpPr>
            <a:spLocks noChangeArrowheads="1"/>
          </p:cNvSpPr>
          <p:nvPr/>
        </p:nvSpPr>
        <p:spPr bwMode="auto">
          <a:xfrm>
            <a:off x="481264" y="2885347"/>
            <a:ext cx="1119739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000000"/>
                </a:solidFill>
                <a:effectLst/>
                <a:latin typeface="+mj-lt"/>
                <a:ea typeface="Times New Roman" pitchFamily="18" charset="0"/>
                <a:cs typeface="Arial" pitchFamily="34" charset="0"/>
              </a:rPr>
              <a:t>2. Как называли машинистов в царские </a:t>
            </a:r>
            <a:r>
              <a:rPr kumimoji="0" lang="ru-RU" sz="2400" b="0" i="0" u="none" strike="noStrike" cap="none" normalizeH="0" baseline="0" dirty="0" smtClean="0">
                <a:ln>
                  <a:noFill/>
                </a:ln>
                <a:solidFill>
                  <a:srgbClr val="000000"/>
                </a:solidFill>
                <a:effectLst/>
                <a:latin typeface="+mj-lt"/>
                <a:ea typeface="Times New Roman" pitchFamily="18" charset="0"/>
                <a:cs typeface="Arial" pitchFamily="34" charset="0"/>
              </a:rPr>
              <a:t>времена?</a:t>
            </a:r>
            <a:endParaRPr kumimoji="0" lang="ru-RU" sz="2400" b="0" i="0" u="none" strike="noStrike" cap="none" normalizeH="0" baseline="0" dirty="0" smtClean="0">
              <a:ln>
                <a:noFill/>
              </a:ln>
              <a:solidFill>
                <a:schemeClr val="tx1"/>
              </a:solidFill>
              <a:effectLst/>
              <a:latin typeface="+mj-lt"/>
              <a:cs typeface="Arial" pitchFamily="34" charset="0"/>
            </a:endParaRPr>
          </a:p>
        </p:txBody>
      </p:sp>
    </p:spTree>
    <p:extLst>
      <p:ext uri="{BB962C8B-B14F-4D97-AF65-F5344CB8AC3E}">
        <p14:creationId xmlns:p14="http://schemas.microsoft.com/office/powerpoint/2010/main" val="34336539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6752" y="218245"/>
            <a:ext cx="10940940" cy="1468800"/>
          </a:xfrm>
        </p:spPr>
        <p:txBody>
          <a:bodyPr>
            <a:normAutofit/>
          </a:bodyPr>
          <a:lstStyle/>
          <a:p>
            <a:r>
              <a:rPr lang="ru-RU" sz="3600" b="1" dirty="0" smtClean="0"/>
              <a:t>Игра-викторина на знание профессии «машинист»</a:t>
            </a:r>
            <a:endParaRPr lang="ru-RU" sz="3600" b="1" dirty="0"/>
          </a:p>
        </p:txBody>
      </p:sp>
      <p:sp>
        <p:nvSpPr>
          <p:cNvPr id="3" name="Текст 2"/>
          <p:cNvSpPr>
            <a:spLocks noGrp="1"/>
          </p:cNvSpPr>
          <p:nvPr>
            <p:ph type="body" idx="1"/>
          </p:nvPr>
        </p:nvSpPr>
        <p:spPr>
          <a:xfrm>
            <a:off x="818147" y="1781540"/>
            <a:ext cx="10202779" cy="769155"/>
          </a:xfrm>
        </p:spPr>
        <p:txBody>
          <a:bodyPr>
            <a:noAutofit/>
          </a:bodyPr>
          <a:lstStyle/>
          <a:p>
            <a:endParaRPr lang="ru-RU" sz="2400" dirty="0" smtClean="0"/>
          </a:p>
          <a:p>
            <a:endParaRPr lang="ru-RU" sz="3000" dirty="0">
              <a:solidFill>
                <a:schemeClr val="tx1">
                  <a:lumMod val="85000"/>
                  <a:lumOff val="15000"/>
                </a:schemeClr>
              </a:solidFill>
            </a:endParaRPr>
          </a:p>
        </p:txBody>
      </p:sp>
      <p:sp>
        <p:nvSpPr>
          <p:cNvPr id="5" name="Текст 2"/>
          <p:cNvSpPr txBox="1">
            <a:spLocks/>
          </p:cNvSpPr>
          <p:nvPr/>
        </p:nvSpPr>
        <p:spPr>
          <a:xfrm>
            <a:off x="1738983" y="3979308"/>
            <a:ext cx="9747164" cy="2437535"/>
          </a:xfrm>
          <a:prstGeom prst="rect">
            <a:avLst/>
          </a:prstGeom>
        </p:spPr>
        <p:txBody>
          <a:bodyPr vert="horz" lIns="91440" tIns="45720" rIns="91440" bIns="45720" rtlCol="0" anchor="t">
            <a:noAutofit/>
          </a:bodyPr>
          <a:lstStyle/>
          <a:p>
            <a:pPr marL="0" marR="0" lvl="0" indent="0" algn="l" defTabSz="457200" rtl="0" eaLnBrk="1" fontAlgn="auto" latinLnBrk="0" hangingPunct="1">
              <a:lnSpc>
                <a:spcPct val="100000"/>
              </a:lnSpc>
              <a:spcBef>
                <a:spcPts val="1000"/>
              </a:spcBef>
              <a:spcAft>
                <a:spcPts val="0"/>
              </a:spcAft>
              <a:buClr>
                <a:schemeClr val="accent1"/>
              </a:buClr>
              <a:buSzTx/>
              <a:buFont typeface="Wingdings 3" charset="2"/>
              <a:buNone/>
              <a:tabLst/>
              <a:defRPr/>
            </a:pP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r>
            <a:br>
              <a:rPr kumimoji="0" lang="ru-RU"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br>
            <a:endParaRPr kumimoji="0" lang="ru-RU" sz="3000" b="0" i="0" u="none" strike="noStrike" kern="1200" cap="none" spc="0" normalizeH="0" baseline="0" noProof="0" dirty="0">
              <a:ln>
                <a:noFill/>
              </a:ln>
              <a:solidFill>
                <a:schemeClr val="tx1">
                  <a:lumMod val="85000"/>
                  <a:lumOff val="15000"/>
                </a:schemeClr>
              </a:solidFill>
              <a:effectLst/>
              <a:uLnTx/>
              <a:uFillTx/>
              <a:latin typeface="+mn-lt"/>
              <a:ea typeface="+mn-ea"/>
              <a:cs typeface="+mn-cs"/>
            </a:endParaRPr>
          </a:p>
        </p:txBody>
      </p:sp>
      <p:sp>
        <p:nvSpPr>
          <p:cNvPr id="7" name="Прямоугольник 6"/>
          <p:cNvSpPr/>
          <p:nvPr/>
        </p:nvSpPr>
        <p:spPr>
          <a:xfrm>
            <a:off x="721895" y="1850267"/>
            <a:ext cx="10459452" cy="461665"/>
          </a:xfrm>
          <a:prstGeom prst="rect">
            <a:avLst/>
          </a:prstGeom>
        </p:spPr>
        <p:txBody>
          <a:bodyPr wrap="square">
            <a:spAutoFit/>
          </a:bodyPr>
          <a:lstStyle/>
          <a:p>
            <a:r>
              <a:rPr lang="ru-RU" sz="2400" dirty="0" smtClean="0"/>
              <a:t>6. Какие классы присваиваются машинистам локомотива</a:t>
            </a:r>
            <a:r>
              <a:rPr lang="ru-RU" sz="2400" dirty="0" smtClean="0"/>
              <a:t>?</a:t>
            </a:r>
            <a:endParaRPr lang="ru-RU" sz="2400" b="1" dirty="0"/>
          </a:p>
        </p:txBody>
      </p:sp>
      <p:sp>
        <p:nvSpPr>
          <p:cNvPr id="8" name="Прямоугольник 7"/>
          <p:cNvSpPr/>
          <p:nvPr/>
        </p:nvSpPr>
        <p:spPr>
          <a:xfrm>
            <a:off x="1524000" y="3133636"/>
            <a:ext cx="10443411" cy="1015663"/>
          </a:xfrm>
          <a:prstGeom prst="rect">
            <a:avLst/>
          </a:prstGeom>
        </p:spPr>
        <p:txBody>
          <a:bodyPr wrap="square">
            <a:spAutoFit/>
          </a:bodyPr>
          <a:lstStyle/>
          <a:p>
            <a:r>
              <a:rPr lang="ru-RU" sz="2000" dirty="0" smtClean="0"/>
              <a:t>7. Какой класс квалификации присваивается машинистам локомотивов имеющим стаж работы не менее одного года и обеспечившим в течение этого периода безаварийную работу? </a:t>
            </a:r>
            <a:r>
              <a:rPr lang="ru-RU" sz="2000" dirty="0" smtClean="0"/>
              <a:t> </a:t>
            </a:r>
            <a:endParaRPr lang="ru-RU" sz="2000" dirty="0"/>
          </a:p>
        </p:txBody>
      </p:sp>
      <p:sp>
        <p:nvSpPr>
          <p:cNvPr id="9" name="Прямоугольник 8"/>
          <p:cNvSpPr/>
          <p:nvPr/>
        </p:nvSpPr>
        <p:spPr>
          <a:xfrm>
            <a:off x="866274" y="4288667"/>
            <a:ext cx="10443411" cy="707886"/>
          </a:xfrm>
          <a:prstGeom prst="rect">
            <a:avLst/>
          </a:prstGeom>
        </p:spPr>
        <p:txBody>
          <a:bodyPr wrap="square">
            <a:spAutoFit/>
          </a:bodyPr>
          <a:lstStyle/>
          <a:p>
            <a:r>
              <a:rPr lang="ru-RU" sz="2000" dirty="0" smtClean="0"/>
              <a:t>8. Машинисты какого класса квалификации преимущественно обслуживают скоростное движение</a:t>
            </a:r>
            <a:r>
              <a:rPr lang="ru-RU" sz="2000" dirty="0" smtClean="0"/>
              <a:t>?</a:t>
            </a:r>
            <a:endParaRPr lang="ru-RU" sz="2000" dirty="0"/>
          </a:p>
        </p:txBody>
      </p:sp>
      <p:sp>
        <p:nvSpPr>
          <p:cNvPr id="10" name="Прямоугольник 9"/>
          <p:cNvSpPr/>
          <p:nvPr/>
        </p:nvSpPr>
        <p:spPr>
          <a:xfrm>
            <a:off x="1443790" y="5203067"/>
            <a:ext cx="10443411" cy="1015663"/>
          </a:xfrm>
          <a:prstGeom prst="rect">
            <a:avLst/>
          </a:prstGeom>
        </p:spPr>
        <p:txBody>
          <a:bodyPr wrap="square">
            <a:spAutoFit/>
          </a:bodyPr>
          <a:lstStyle/>
          <a:p>
            <a:r>
              <a:rPr lang="ru-RU" sz="2000" dirty="0" smtClean="0"/>
              <a:t>9. На каком уровне автоматизации по стандартами международной электротехнической комиссии поезд может двигаться самостоятельно без присутствия локомотивной бригады? </a:t>
            </a:r>
          </a:p>
        </p:txBody>
      </p:sp>
    </p:spTree>
    <p:extLst>
      <p:ext uri="{BB962C8B-B14F-4D97-AF65-F5344CB8AC3E}">
        <p14:creationId xmlns:p14="http://schemas.microsoft.com/office/powerpoint/2010/main" val="34336539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7389" y="481263"/>
            <a:ext cx="10830843" cy="6096000"/>
          </a:xfrm>
        </p:spPr>
        <p:txBody>
          <a:bodyPr>
            <a:noAutofit/>
          </a:bodyPr>
          <a:lstStyle/>
          <a:p>
            <a:pPr algn="just">
              <a:lnSpc>
                <a:spcPct val="150000"/>
              </a:lnSpc>
            </a:pP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000" b="1" dirty="0" smtClean="0"/>
              <a:t>Заключение</a:t>
            </a:r>
            <a:r>
              <a:rPr lang="en-US" sz="2000" b="1" dirty="0" smtClean="0"/>
              <a:t>:</a:t>
            </a:r>
            <a:r>
              <a:rPr lang="ru-RU" sz="2000" b="1" dirty="0" smtClean="0"/>
              <a:t> </a:t>
            </a:r>
            <a:br>
              <a:rPr lang="ru-RU" sz="2000" b="1" dirty="0" smtClean="0"/>
            </a:br>
            <a:r>
              <a:rPr lang="ru-RU" sz="2000" b="1" dirty="0" smtClean="0"/>
              <a:t/>
            </a:r>
            <a:br>
              <a:rPr lang="ru-RU" sz="2000" b="1" dirty="0" smtClean="0"/>
            </a:br>
            <a:r>
              <a:rPr lang="ru-RU" sz="2000" dirty="0" smtClean="0"/>
              <a:t> </a:t>
            </a:r>
            <a:r>
              <a:rPr lang="ru-RU" sz="2000" dirty="0" smtClean="0">
                <a:solidFill>
                  <a:schemeClr val="tx1"/>
                </a:solidFill>
              </a:rPr>
              <a:t>В течение работы над проектом можно сделать вывод, что                              профессия машиниста является востребованной в современном мире и у нее </a:t>
            </a:r>
            <a:r>
              <a:rPr lang="ru-RU" sz="2000" smtClean="0">
                <a:solidFill>
                  <a:schemeClr val="tx1"/>
                </a:solidFill>
              </a:rPr>
              <a:t>есть будущее. </a:t>
            </a:r>
            <a:r>
              <a:rPr lang="ru-RU" sz="2000" dirty="0" smtClean="0">
                <a:solidFill>
                  <a:schemeClr val="tx1"/>
                </a:solidFill>
              </a:rPr>
              <a:t>К тому же, стать машинистом совсем не просто, от профессиональных и личных качеств машиниста зависит очень многое.</a:t>
            </a:r>
            <a:br>
              <a:rPr lang="ru-RU" sz="2000" dirty="0" smtClean="0">
                <a:solidFill>
                  <a:schemeClr val="tx1"/>
                </a:solidFill>
              </a:rPr>
            </a:br>
            <a:r>
              <a:rPr lang="ru-RU" sz="2000" dirty="0" smtClean="0">
                <a:solidFill>
                  <a:schemeClr val="tx1"/>
                </a:solidFill>
              </a:rPr>
              <a:t>У машиниста испокон веков очень большая ответственность за своевременность доставки грузов, безопасность движения, безопасность пассажиров.</a:t>
            </a:r>
            <a:br>
              <a:rPr lang="ru-RU" sz="2000" dirty="0" smtClean="0">
                <a:solidFill>
                  <a:schemeClr val="tx1"/>
                </a:solidFill>
              </a:rPr>
            </a:br>
            <a:r>
              <a:rPr lang="ru-RU" sz="2000" dirty="0" smtClean="0">
                <a:solidFill>
                  <a:schemeClr val="tx1"/>
                </a:solidFill>
              </a:rPr>
              <a:t>В нашем регионе есть учебные заведения, которые готовят профессиональных машинистов, считаю эту профессию престижной, к тому же машинист локомотива является одной из самых высокооплачиваемых и престижных профессий на железнодорожном транспорте.</a:t>
            </a:r>
            <a:r>
              <a:rPr lang="ru-RU" sz="2800" dirty="0" smtClean="0"/>
              <a:t/>
            </a:r>
            <a:br>
              <a:rPr lang="ru-RU" sz="2800" dirty="0" smtClean="0"/>
            </a:br>
            <a:endParaRPr lang="ru-RU" sz="2400" dirty="0"/>
          </a:p>
        </p:txBody>
      </p:sp>
    </p:spTree>
    <p:extLst>
      <p:ext uri="{BB962C8B-B14F-4D97-AF65-F5344CB8AC3E}">
        <p14:creationId xmlns:p14="http://schemas.microsoft.com/office/powerpoint/2010/main" val="13995181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800" dirty="0" smtClean="0"/>
              <a:t>Спасибо за внимание!</a:t>
            </a:r>
            <a:endParaRPr lang="ru-RU" sz="4800" dirty="0"/>
          </a:p>
        </p:txBody>
      </p:sp>
    </p:spTree>
    <p:extLst>
      <p:ext uri="{BB962C8B-B14F-4D97-AF65-F5344CB8AC3E}">
        <p14:creationId xmlns:p14="http://schemas.microsoft.com/office/powerpoint/2010/main" val="2119192818"/>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TM02892315[[fn=Легкий дым]]</Template>
  <TotalTime>2180</TotalTime>
  <Words>809</Words>
  <Application>Microsoft Office PowerPoint</Application>
  <PresentationFormat>Широкоэкранный</PresentationFormat>
  <Paragraphs>82</Paragraphs>
  <Slides>16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Century Gothic</vt:lpstr>
      <vt:lpstr>Times New Roman</vt:lpstr>
      <vt:lpstr>Wingdings 3</vt:lpstr>
      <vt:lpstr>Легкий дым</vt:lpstr>
      <vt:lpstr>Железнодорожная профессия «машинист»</vt:lpstr>
      <vt:lpstr>Цель проекта: изучить историю  появления профессии «машинист», современное представление о профессии и ее будущее</vt:lpstr>
      <vt:lpstr>   1. История появления железнодорожной профессии машинист     </vt:lpstr>
      <vt:lpstr>  Слово «бригада» в отношении паровозников появилось уже при советской власти, в 1920-е годы. В царские времена «бригада» называлась «прислугой». Бригада состояла из помощника машиниста и кочегара.  </vt:lpstr>
      <vt:lpstr>Не растопишь - не поедешь</vt:lpstr>
      <vt:lpstr>2. Современное представление о профессии «машинист». </vt:lpstr>
      <vt:lpstr>Машинист поезда лично управляет локомотивом, не доверяя эту работу никому</vt:lpstr>
      <vt:lpstr>Обязанности машиниста </vt:lpstr>
      <vt:lpstr>Учебные заведения Иркутской области, обучающие профессии «машинист». </vt:lpstr>
      <vt:lpstr>3. Квалификация машинистов железнодорожного подвижного состава.</vt:lpstr>
      <vt:lpstr>Будущее профессии машинист</vt:lpstr>
      <vt:lpstr>Профессиональные и личностные качества машиниста</vt:lpstr>
      <vt:lpstr>Игра-викторина на знание профессии «машинист»</vt:lpstr>
      <vt:lpstr>Игра-викторина на знание профессии «машинист»</vt:lpstr>
      <vt:lpstr>     Заключение:    В течение работы над проектом можно сделать вывод, что                              профессия машиниста является востребованной в современном мире и у нее есть будущее. К тому же, стать машинистом совсем не просто, от профессиональных и личных качеств машиниста зависит очень многое. У машиниста испокон веков очень большая ответственность за своевременность доставки грузов, безопасность движения, безопасность пассажиров. В нашем регионе есть учебные заведения, которые готовят профессиональных машинистов, считаю эту профессию престижной, к тому же машинист локомотива является одной из самых высокооплачиваемых и престижных профессий на железнодорожном транспорте. </vt:lpstr>
      <vt:lpstr>Спасибо за внимание!</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ТОРГОВО-ЭКОНОМИЧЕСКИХ ОТНОШЕНИЙ РОССИИ С КИТАЕМ И МОНГОЛИЕЙ</dc:title>
  <dc:creator>RePack by Diakov</dc:creator>
  <cp:lastModifiedBy>RePack by Diakov</cp:lastModifiedBy>
  <cp:revision>109</cp:revision>
  <dcterms:created xsi:type="dcterms:W3CDTF">2020-04-18T05:51:55Z</dcterms:created>
  <dcterms:modified xsi:type="dcterms:W3CDTF">2020-04-29T04:18:34Z</dcterms:modified>
</cp:coreProperties>
</file>